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</p:sldMasterIdLst>
  <p:notesMasterIdLst>
    <p:notesMasterId r:id="rId19"/>
  </p:notesMasterIdLst>
  <p:handoutMasterIdLst>
    <p:handoutMasterId r:id="rId20"/>
  </p:handoutMasterIdLst>
  <p:sldIdLst>
    <p:sldId id="469" r:id="rId2"/>
    <p:sldId id="513" r:id="rId3"/>
    <p:sldId id="519" r:id="rId4"/>
    <p:sldId id="520" r:id="rId5"/>
    <p:sldId id="494" r:id="rId6"/>
    <p:sldId id="529" r:id="rId7"/>
    <p:sldId id="505" r:id="rId8"/>
    <p:sldId id="507" r:id="rId9"/>
    <p:sldId id="510" r:id="rId10"/>
    <p:sldId id="522" r:id="rId11"/>
    <p:sldId id="509" r:id="rId12"/>
    <p:sldId id="527" r:id="rId13"/>
    <p:sldId id="521" r:id="rId14"/>
    <p:sldId id="526" r:id="rId15"/>
    <p:sldId id="528" r:id="rId16"/>
    <p:sldId id="525" r:id="rId17"/>
    <p:sldId id="489" r:id="rId18"/>
  </p:sldIdLst>
  <p:sldSz cx="9906000" cy="6858000" type="A4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594537-8B01-482E-BAAB-6F222E868F3A}">
          <p14:sldIdLst>
            <p14:sldId id="469"/>
            <p14:sldId id="513"/>
            <p14:sldId id="519"/>
            <p14:sldId id="520"/>
            <p14:sldId id="494"/>
            <p14:sldId id="529"/>
            <p14:sldId id="505"/>
            <p14:sldId id="507"/>
            <p14:sldId id="510"/>
            <p14:sldId id="522"/>
            <p14:sldId id="509"/>
            <p14:sldId id="527"/>
            <p14:sldId id="521"/>
            <p14:sldId id="526"/>
            <p14:sldId id="528"/>
            <p14:sldId id="525"/>
            <p14:sldId id="489"/>
          </p14:sldIdLst>
        </p14:section>
      </p14:sectionLst>
    </p:ext>
    <p:ext uri="{EFAFB233-063F-42B5-8137-9DF3F51BA10A}">
      <p15:sldGuideLst xmlns:p15="http://schemas.microsoft.com/office/powerpoint/2012/main">
        <p15:guide id="8" orient="horz" pos="384" userDrawn="1">
          <p15:clr>
            <a:srgbClr val="A4A3A4"/>
          </p15:clr>
        </p15:guide>
        <p15:guide id="12" orient="horz" pos="4008" userDrawn="1">
          <p15:clr>
            <a:srgbClr val="A4A3A4"/>
          </p15:clr>
        </p15:guide>
        <p15:guide id="13" pos="3096" userDrawn="1">
          <p15:clr>
            <a:srgbClr val="A4A3A4"/>
          </p15:clr>
        </p15:guide>
        <p15:guide id="14" orient="horz" pos="3120" userDrawn="1">
          <p15:clr>
            <a:srgbClr val="A4A3A4"/>
          </p15:clr>
        </p15:guide>
        <p15:guide id="15" orient="horz" pos="3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fah Shah" initials="KS" lastIdx="1" clrIdx="0">
    <p:extLst>
      <p:ext uri="{19B8F6BF-5375-455C-9EA6-DF929625EA0E}">
        <p15:presenceInfo xmlns:p15="http://schemas.microsoft.com/office/powerpoint/2012/main" userId="S-1-5-21-181151674-1286612829-698932150-1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3A5482"/>
    <a:srgbClr val="70AD47"/>
    <a:srgbClr val="C2F9B9"/>
    <a:srgbClr val="F2F2F2"/>
    <a:srgbClr val="469A2C"/>
    <a:srgbClr val="203864"/>
    <a:srgbClr val="00B050"/>
    <a:srgbClr val="425F94"/>
    <a:srgbClr val="517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7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152" y="96"/>
      </p:cViewPr>
      <p:guideLst>
        <p:guide orient="horz" pos="384"/>
        <p:guide orient="horz" pos="4008"/>
        <p:guide pos="3096"/>
        <p:guide orient="horz" pos="3120"/>
        <p:guide orient="horz" pos="3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1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D1CEAA-55AA-4586-B51C-B5B2E5236321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72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8829972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0EB534-77A1-4208-A972-9D5AF11F5A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18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1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9203AD-D830-4D73-8B7B-5F1B14706758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162050"/>
            <a:ext cx="452913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2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72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B7600D-15C6-4B36-B7A6-C9557CB92D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7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600D-15C6-4B36-B7A6-C9557CB92D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7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AMBULANCE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Pakistan’s first state-of the-art ambulatory network was set up and continues to run on international protocols, comprising 80 ambulances with doctors, advanced paramedics and life-saving drugs and equipment on board providing 24/7 emergency medical interventions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600D-15C6-4B36-B7A6-C9557CB92D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0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600D-15C6-4B36-B7A6-C9557CB92D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40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600D-15C6-4B36-B7A6-C9557CB92D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2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771" y="1952171"/>
            <a:ext cx="7315199" cy="1811792"/>
          </a:xfrm>
        </p:spPr>
        <p:txBody>
          <a:bodyPr anchor="b"/>
          <a:lstStyle>
            <a:lvl1pPr algn="l">
              <a:defRPr sz="56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771" y="3856038"/>
            <a:ext cx="7315199" cy="559933"/>
          </a:xfrm>
        </p:spPr>
        <p:txBody>
          <a:bodyPr/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291772" y="4508046"/>
            <a:ext cx="7315199" cy="6969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51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7161"/>
            <a:ext cx="9144000" cy="4859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79242" y="690073"/>
            <a:ext cx="9144000" cy="0"/>
          </a:xfrm>
          <a:prstGeom prst="line">
            <a:avLst/>
          </a:prstGeom>
          <a:ln w="28575" cap="rnd" cmpd="sng">
            <a:solidFill>
              <a:schemeClr val="bg2">
                <a:lumMod val="10000"/>
              </a:schemeClr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81000" y="6370920"/>
            <a:ext cx="9144000" cy="0"/>
          </a:xfrm>
          <a:prstGeom prst="line">
            <a:avLst/>
          </a:prstGeom>
          <a:ln w="28575" cap="rnd" cmpd="sng">
            <a:solidFill>
              <a:schemeClr val="bg2">
                <a:lumMod val="10000"/>
              </a:schemeClr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07" t="12459" r="11846" b="22021"/>
          <a:stretch/>
        </p:blipFill>
        <p:spPr>
          <a:xfrm>
            <a:off x="8697096" y="40178"/>
            <a:ext cx="827904" cy="64989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79413" y="806450"/>
            <a:ext cx="9145587" cy="406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82854"/>
            <a:ext cx="6948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1314" y="6382854"/>
            <a:ext cx="2093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D8BF-CBC8-45CC-8D80-D4847AF25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8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074738"/>
            <a:ext cx="8543925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3954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81000" y="3927475"/>
            <a:ext cx="9144000" cy="0"/>
          </a:xfrm>
          <a:prstGeom prst="line">
            <a:avLst/>
          </a:prstGeom>
          <a:ln w="28575" cap="rnd" cmpd="sng">
            <a:solidFill>
              <a:schemeClr val="bg2">
                <a:lumMod val="10000"/>
              </a:schemeClr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34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44958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4958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81000" y="6370920"/>
            <a:ext cx="9144000" cy="0"/>
          </a:xfrm>
          <a:prstGeom prst="line">
            <a:avLst/>
          </a:prstGeom>
          <a:ln w="28575" cap="rnd" cmpd="sng">
            <a:solidFill>
              <a:schemeClr val="bg2">
                <a:lumMod val="10000"/>
              </a:schemeClr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79413" y="806450"/>
            <a:ext cx="9145587" cy="406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81000" y="1346994"/>
            <a:ext cx="4495800" cy="36576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5"/>
          </p:nvPr>
        </p:nvSpPr>
        <p:spPr>
          <a:xfrm>
            <a:off x="5029200" y="1336357"/>
            <a:ext cx="4495800" cy="36576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379242" y="690073"/>
            <a:ext cx="9144000" cy="0"/>
          </a:xfrm>
          <a:prstGeom prst="line">
            <a:avLst/>
          </a:prstGeom>
          <a:ln w="28575" cap="rnd" cmpd="sng">
            <a:solidFill>
              <a:schemeClr val="bg2">
                <a:lumMod val="10000"/>
              </a:schemeClr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07" t="12459" r="11846" b="22021"/>
          <a:stretch/>
        </p:blipFill>
        <p:spPr>
          <a:xfrm>
            <a:off x="8697096" y="40178"/>
            <a:ext cx="827904" cy="649895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82854"/>
            <a:ext cx="6948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1314" y="6382854"/>
            <a:ext cx="2093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D8BF-CBC8-45CC-8D80-D4847AF25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9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379242" y="690073"/>
            <a:ext cx="9144000" cy="0"/>
          </a:xfrm>
          <a:prstGeom prst="line">
            <a:avLst/>
          </a:prstGeom>
          <a:ln w="28575" cap="rnd" cmpd="sng">
            <a:solidFill>
              <a:schemeClr val="bg2">
                <a:lumMod val="10000"/>
              </a:schemeClr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07" t="12459" r="11846" b="22021"/>
          <a:stretch/>
        </p:blipFill>
        <p:spPr>
          <a:xfrm>
            <a:off x="8697096" y="40178"/>
            <a:ext cx="827904" cy="64989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82854"/>
            <a:ext cx="6948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1314" y="6382854"/>
            <a:ext cx="2093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D8BF-CBC8-45CC-8D80-D4847AF25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5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82854"/>
            <a:ext cx="6948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1314" y="6382854"/>
            <a:ext cx="2093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D8BF-CBC8-45CC-8D80-D4847AF25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7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9C23-943D-42EC-8689-1B62268B5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4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tra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9242" y="6356350"/>
            <a:ext cx="67182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8BF-CBC8-45CC-8D80-D4847AF255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79242" y="690073"/>
            <a:ext cx="9144000" cy="0"/>
          </a:xfrm>
          <a:prstGeom prst="line">
            <a:avLst/>
          </a:prstGeom>
          <a:ln w="28575" cap="rnd" cmpd="sng">
            <a:solidFill>
              <a:schemeClr val="bg2">
                <a:lumMod val="10000"/>
              </a:schemeClr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81000" y="6370920"/>
            <a:ext cx="9144000" cy="0"/>
          </a:xfrm>
          <a:prstGeom prst="line">
            <a:avLst/>
          </a:prstGeom>
          <a:ln w="28575" cap="rnd" cmpd="sng">
            <a:solidFill>
              <a:schemeClr val="bg2">
                <a:lumMod val="10000"/>
              </a:schemeClr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07" t="12459" r="11846" b="22021"/>
          <a:stretch/>
        </p:blipFill>
        <p:spPr>
          <a:xfrm>
            <a:off x="8697096" y="40178"/>
            <a:ext cx="827904" cy="64989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79413" y="806450"/>
            <a:ext cx="9145587" cy="40640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26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84205"/>
            <a:ext cx="8316096" cy="38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75657"/>
            <a:ext cx="9144000" cy="500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382854"/>
            <a:ext cx="6948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1314" y="6382854"/>
            <a:ext cx="2093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D8BF-CBC8-45CC-8D80-D4847AF25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9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7" r:id="rId5"/>
    <p:sldLayoutId id="2147483778" r:id="rId6"/>
    <p:sldLayoutId id="2147483779" r:id="rId7"/>
    <p:sldLayoutId id="214748378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0" userDrawn="1">
          <p15:clr>
            <a:srgbClr val="F26B43"/>
          </p15:clr>
        </p15:guide>
        <p15:guide id="2" pos="60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jpeg"/><Relationship Id="rId10" Type="http://schemas.openxmlformats.org/officeDocument/2006/relationships/image" Target="../media/image48.gif"/><Relationship Id="rId4" Type="http://schemas.openxmlformats.org/officeDocument/2006/relationships/image" Target="../media/image42.gif"/><Relationship Id="rId9" Type="http://schemas.openxmlformats.org/officeDocument/2006/relationships/image" Target="../media/image47.jpeg"/><Relationship Id="rId1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136301" y="-320992"/>
            <a:ext cx="8503920" cy="2221509"/>
          </a:xfrm>
        </p:spPr>
        <p:txBody>
          <a:bodyPr/>
          <a:lstStyle/>
          <a:p>
            <a:r>
              <a:rPr lang="en-US" sz="2800" cap="small" dirty="0" smtClean="0">
                <a:latin typeface="Calibri (Body)"/>
                <a:cs typeface="Times New Roman" panose="02020603050405020304" pitchFamily="18" charset="0"/>
              </a:rPr>
              <a:t>New Directions in Civic Philanthropy</a:t>
            </a:r>
            <a:br>
              <a:rPr lang="en-US" sz="2800" cap="small" dirty="0" smtClean="0">
                <a:latin typeface="Calibri (Body)"/>
                <a:cs typeface="Times New Roman" panose="02020603050405020304" pitchFamily="18" charset="0"/>
              </a:rPr>
            </a:br>
            <a:r>
              <a:rPr lang="en-US" sz="2800" cap="small" dirty="0" smtClean="0">
                <a:latin typeface="Calibri (Body)"/>
                <a:cs typeface="Times New Roman" panose="02020603050405020304" pitchFamily="18" charset="0"/>
              </a:rPr>
              <a:t>….</a:t>
            </a:r>
            <a:r>
              <a:rPr lang="en-US" sz="2800" i="1" cap="small" dirty="0" smtClean="0">
                <a:latin typeface="Calibri (Body)"/>
                <a:cs typeface="Times New Roman" panose="02020603050405020304" pitchFamily="18" charset="0"/>
              </a:rPr>
              <a:t>Lessons From Aman Foundation </a:t>
            </a:r>
            <a:br>
              <a:rPr lang="en-US" sz="2800" i="1" cap="small" dirty="0" smtClean="0">
                <a:latin typeface="Calibri (Body)"/>
                <a:cs typeface="Times New Roman" panose="02020603050405020304" pitchFamily="18" charset="0"/>
              </a:rPr>
            </a:br>
            <a:r>
              <a:rPr lang="en-US" sz="2800" cap="small" dirty="0" smtClean="0">
                <a:latin typeface="Calibri (Body)"/>
                <a:cs typeface="Times New Roman" panose="02020603050405020304" pitchFamily="18" charset="0"/>
              </a:rPr>
              <a:t/>
            </a:r>
            <a:br>
              <a:rPr lang="en-US" sz="2800" cap="small" dirty="0" smtClean="0">
                <a:latin typeface="Calibri (Body)"/>
                <a:cs typeface="Times New Roman" panose="02020603050405020304" pitchFamily="18" charset="0"/>
              </a:rPr>
            </a:br>
            <a:r>
              <a:rPr lang="en-US" sz="2800" i="1" cap="small" dirty="0" smtClean="0">
                <a:latin typeface="Calibri (Body)"/>
                <a:cs typeface="Times New Roman" panose="02020603050405020304" pitchFamily="18" charset="0"/>
              </a:rPr>
              <a:t>Ahmad Jalal</a:t>
            </a:r>
            <a:endParaRPr lang="en-US" sz="2800" b="0" cap="small" dirty="0">
              <a:latin typeface="Calibri (Body)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36" b="33490"/>
          <a:stretch/>
        </p:blipFill>
        <p:spPr>
          <a:xfrm>
            <a:off x="6954981" y="351362"/>
            <a:ext cx="3139427" cy="1309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5670"/>
            <a:ext cx="6921239" cy="474233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1" y="2115668"/>
            <a:ext cx="4599546" cy="278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latin typeface="+mn-lt"/>
              </a:rPr>
              <a:t>Aman’s</a:t>
            </a:r>
            <a:r>
              <a:rPr lang="en-US" sz="2400" dirty="0">
                <a:latin typeface="+mn-lt"/>
              </a:rPr>
              <a:t> Journey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8BF-CBC8-45CC-8D80-D4847AF2554A}" type="slidenum">
              <a:rPr lang="en-US" smtClean="0"/>
              <a:t>10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08980" y="803177"/>
            <a:ext cx="1742646" cy="2664599"/>
            <a:chOff x="508980" y="803177"/>
            <a:chExt cx="1742646" cy="2664599"/>
          </a:xfrm>
        </p:grpSpPr>
        <p:sp>
          <p:nvSpPr>
            <p:cNvPr id="6" name="TextBox 5"/>
            <p:cNvSpPr txBox="1"/>
            <p:nvPr/>
          </p:nvSpPr>
          <p:spPr>
            <a:xfrm>
              <a:off x="675983" y="803177"/>
              <a:ext cx="1417320" cy="338554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US" sz="1600" dirty="0">
                  <a:latin typeface="+mn-lt"/>
                </a:rPr>
                <a:t>2007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53" y="1227213"/>
              <a:ext cx="1415334" cy="176639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8980" y="3006111"/>
              <a:ext cx="17426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US" dirty="0" err="1">
                  <a:latin typeface="+mn-lt"/>
                </a:rPr>
                <a:t>AmanGhar</a:t>
              </a:r>
              <a:r>
                <a:rPr lang="en-US" dirty="0">
                  <a:latin typeface="+mn-lt"/>
                </a:rPr>
                <a:t> Meal Plan Program Initiated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54541" y="803177"/>
            <a:ext cx="1417320" cy="2632278"/>
            <a:chOff x="5454541" y="803177"/>
            <a:chExt cx="1417320" cy="2632278"/>
          </a:xfrm>
        </p:grpSpPr>
        <p:sp>
          <p:nvSpPr>
            <p:cNvPr id="23" name="TextBox 22"/>
            <p:cNvSpPr txBox="1"/>
            <p:nvPr/>
          </p:nvSpPr>
          <p:spPr>
            <a:xfrm>
              <a:off x="5454541" y="803177"/>
              <a:ext cx="1417320" cy="338554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US" sz="1600" dirty="0">
                  <a:latin typeface="+mn-lt"/>
                </a:rPr>
                <a:t>2009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54541" y="3004568"/>
              <a:ext cx="14173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US" sz="1100" dirty="0">
                  <a:latin typeface="+mn-lt"/>
                </a:rPr>
                <a:t>Launched EMS with 10 ambulances</a:t>
              </a:r>
            </a:p>
          </p:txBody>
        </p:sp>
        <p:pic>
          <p:nvPicPr>
            <p:cNvPr id="1030" name="Picture 6" descr="300042-ven-1322661743-348-640x480.jpg (640×480)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48" b="3041"/>
            <a:stretch/>
          </p:blipFill>
          <p:spPr bwMode="auto">
            <a:xfrm>
              <a:off x="5454541" y="1232315"/>
              <a:ext cx="1417320" cy="1739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043169" y="803177"/>
            <a:ext cx="1435555" cy="2803098"/>
            <a:chOff x="3043169" y="803177"/>
            <a:chExt cx="1435555" cy="2803098"/>
          </a:xfrm>
        </p:grpSpPr>
        <p:sp>
          <p:nvSpPr>
            <p:cNvPr id="15" name="TextBox 14"/>
            <p:cNvSpPr txBox="1"/>
            <p:nvPr/>
          </p:nvSpPr>
          <p:spPr>
            <a:xfrm>
              <a:off x="3061404" y="803177"/>
              <a:ext cx="1417320" cy="338554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US" sz="1600" dirty="0">
                  <a:latin typeface="+mn-lt"/>
                </a:rPr>
                <a:t>2008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3169" y="3006111"/>
              <a:ext cx="1412623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 b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US" sz="1100" dirty="0" err="1">
                  <a:latin typeface="+mn-lt"/>
                </a:rPr>
                <a:t>Arif</a:t>
              </a:r>
              <a:r>
                <a:rPr lang="en-US" sz="1100" dirty="0">
                  <a:latin typeface="+mn-lt"/>
                </a:rPr>
                <a:t> and </a:t>
              </a:r>
              <a:r>
                <a:rPr lang="en-US" sz="1100" dirty="0" err="1">
                  <a:latin typeface="+mn-lt"/>
                </a:rPr>
                <a:t>Fayeeza</a:t>
              </a:r>
              <a:r>
                <a:rPr lang="en-US" sz="1100" dirty="0">
                  <a:latin typeface="+mn-lt"/>
                </a:rPr>
                <a:t> Naqvi establish the Aman Foundation 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41" t="-882" r="18144" b="17626"/>
            <a:stretch/>
          </p:blipFill>
          <p:spPr>
            <a:xfrm>
              <a:off x="3056404" y="1210491"/>
              <a:ext cx="1417320" cy="178311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769497" y="803177"/>
            <a:ext cx="1495501" cy="2793578"/>
            <a:chOff x="7769497" y="803177"/>
            <a:chExt cx="1495501" cy="2793578"/>
          </a:xfrm>
        </p:grpSpPr>
        <p:sp>
          <p:nvSpPr>
            <p:cNvPr id="31" name="TextBox 30"/>
            <p:cNvSpPr txBox="1"/>
            <p:nvPr/>
          </p:nvSpPr>
          <p:spPr>
            <a:xfrm>
              <a:off x="7847678" y="803177"/>
              <a:ext cx="1417320" cy="338554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2011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69497" y="2996591"/>
              <a:ext cx="141732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US" sz="1100" b="0" dirty="0" smtClean="0">
                  <a:latin typeface="+mn-lt"/>
                </a:rPr>
                <a:t>Aman Institute of Vocational Training launched</a:t>
              </a:r>
              <a:endParaRPr lang="en-US" sz="1100" b="0" dirty="0">
                <a:latin typeface="+mn-lt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056404" y="3747199"/>
            <a:ext cx="1417320" cy="307777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2012-13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03349" y="3747199"/>
            <a:ext cx="4200460" cy="2659001"/>
            <a:chOff x="7596486" y="3561723"/>
            <a:chExt cx="4200460" cy="2659001"/>
          </a:xfrm>
        </p:grpSpPr>
        <p:sp>
          <p:nvSpPr>
            <p:cNvPr id="64" name="TextBox 63"/>
            <p:cNvSpPr txBox="1"/>
            <p:nvPr/>
          </p:nvSpPr>
          <p:spPr>
            <a:xfrm>
              <a:off x="7847678" y="3561723"/>
              <a:ext cx="1417320" cy="307777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2015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96486" y="5711954"/>
              <a:ext cx="191970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US" sz="1050" b="0" dirty="0" smtClean="0">
                  <a:latin typeface="+mn-lt"/>
                </a:rPr>
                <a:t>Launch of the</a:t>
              </a:r>
            </a:p>
            <a:p>
              <a:r>
                <a:rPr lang="en-US" sz="1050" b="0" dirty="0" err="1" smtClean="0">
                  <a:latin typeface="+mn-lt"/>
                </a:rPr>
                <a:t>AmanLeaders</a:t>
              </a:r>
              <a:r>
                <a:rPr lang="en-US" sz="1050" b="0" dirty="0" smtClean="0">
                  <a:latin typeface="+mn-lt"/>
                </a:rPr>
                <a:t> MT Program</a:t>
              </a:r>
              <a:endParaRPr lang="en-US" sz="1050" b="0" dirty="0">
                <a:latin typeface="+mn-lt"/>
              </a:endParaRPr>
            </a:p>
          </p:txBody>
        </p:sp>
        <p:pic>
          <p:nvPicPr>
            <p:cNvPr id="1044" name="Picture 20" descr="http://jumpactivations.com/aman-newsletter/shanakht2/image/img/m-block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t="2608" r="16667"/>
            <a:stretch/>
          </p:blipFill>
          <p:spPr bwMode="auto">
            <a:xfrm>
              <a:off x="7847678" y="3976826"/>
              <a:ext cx="1417320" cy="178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0119624" y="5643643"/>
              <a:ext cx="167732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US" sz="1050" b="0" dirty="0" smtClean="0">
                  <a:latin typeface="+mn-lt"/>
                </a:rPr>
                <a:t>Launch of Women’s Economic Empowerment Program </a:t>
              </a:r>
              <a:r>
                <a:rPr lang="en-US" sz="1050" b="0" dirty="0" err="1" smtClean="0">
                  <a:latin typeface="+mn-lt"/>
                </a:rPr>
                <a:t>Subh</a:t>
              </a:r>
              <a:r>
                <a:rPr lang="en-US" sz="1050" b="0" dirty="0" smtClean="0">
                  <a:latin typeface="+mn-lt"/>
                </a:rPr>
                <a:t>-e-</a:t>
              </a:r>
              <a:r>
                <a:rPr lang="en-US" sz="1050" b="0" dirty="0" err="1" smtClean="0">
                  <a:latin typeface="+mn-lt"/>
                </a:rPr>
                <a:t>Kiran</a:t>
              </a:r>
              <a:endParaRPr lang="en-US" sz="1050" b="0" dirty="0"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52852" y="4160070"/>
            <a:ext cx="1839073" cy="2246130"/>
            <a:chOff x="2827836" y="3974594"/>
            <a:chExt cx="1839073" cy="2246130"/>
          </a:xfrm>
        </p:grpSpPr>
        <p:sp>
          <p:nvSpPr>
            <p:cNvPr id="54" name="TextBox 53"/>
            <p:cNvSpPr txBox="1"/>
            <p:nvPr/>
          </p:nvSpPr>
          <p:spPr>
            <a:xfrm>
              <a:off x="2827836" y="5666726"/>
              <a:ext cx="18390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US" sz="1000" b="0" dirty="0" smtClean="0">
                  <a:latin typeface="+mn-lt"/>
                </a:rPr>
                <a:t>Inception of the Aman Community Health Program and SUKH Initiative</a:t>
              </a:r>
              <a:endParaRPr lang="en-US" sz="1000" b="0" dirty="0">
                <a:latin typeface="+mn-lt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707" y="3974594"/>
              <a:ext cx="1405333" cy="173736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70253" y="3751045"/>
            <a:ext cx="1430556" cy="2593600"/>
            <a:chOff x="3043169" y="3546013"/>
            <a:chExt cx="1430556" cy="2593600"/>
          </a:xfrm>
        </p:grpSpPr>
        <p:grpSp>
          <p:nvGrpSpPr>
            <p:cNvPr id="21" name="Group 20"/>
            <p:cNvGrpSpPr/>
            <p:nvPr/>
          </p:nvGrpSpPr>
          <p:grpSpPr>
            <a:xfrm>
              <a:off x="3043169" y="3546013"/>
              <a:ext cx="1430556" cy="2593600"/>
              <a:chOff x="5452540" y="3561723"/>
              <a:chExt cx="1430556" cy="259360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5455203" y="3561723"/>
                <a:ext cx="1417320" cy="307777"/>
              </a:xfrm>
              <a:prstGeom prst="rect">
                <a:avLst/>
              </a:prstGeom>
              <a:solidFill>
                <a:srgbClr val="70AD47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2012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452540" y="5724436"/>
                <a:ext cx="14305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defRPr>
                </a:lvl1pPr>
              </a:lstStyle>
              <a:p>
                <a:r>
                  <a:rPr lang="en-US" sz="1050" b="0" dirty="0" smtClean="0">
                    <a:latin typeface="+mn-lt"/>
                  </a:rPr>
                  <a:t>Official launch of UHI &amp; </a:t>
                </a:r>
                <a:r>
                  <a:rPr lang="en-US" sz="1050" b="0" dirty="0" err="1" smtClean="0">
                    <a:latin typeface="+mn-lt"/>
                  </a:rPr>
                  <a:t>Telehealth</a:t>
                </a:r>
                <a:endParaRPr lang="en-US" sz="1050" b="0" dirty="0">
                  <a:latin typeface="+mn-lt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170" y="3955038"/>
              <a:ext cx="1419982" cy="180290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488" y="1227213"/>
            <a:ext cx="1417320" cy="173736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605296" y="3747199"/>
            <a:ext cx="1919704" cy="2358919"/>
            <a:chOff x="7586144" y="3561723"/>
            <a:chExt cx="1919704" cy="2358919"/>
          </a:xfrm>
        </p:grpSpPr>
        <p:sp>
          <p:nvSpPr>
            <p:cNvPr id="39" name="TextBox 38"/>
            <p:cNvSpPr txBox="1"/>
            <p:nvPr/>
          </p:nvSpPr>
          <p:spPr>
            <a:xfrm>
              <a:off x="7837336" y="3561723"/>
              <a:ext cx="1417320" cy="307777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2017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86144" y="5666726"/>
              <a:ext cx="19197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defRPr>
              </a:lvl1pPr>
            </a:lstStyle>
            <a:p>
              <a:endParaRPr lang="en-US" sz="1050" b="0" dirty="0">
                <a:latin typeface="+mn-lt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17590" r="29523" b="10956"/>
          <a:stretch/>
        </p:blipFill>
        <p:spPr>
          <a:xfrm>
            <a:off x="7856488" y="4162166"/>
            <a:ext cx="1408510" cy="17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4865"/>
            <a:ext cx="8316096" cy="383061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Creating a healthcare eco-system with outreach initiatives targeted towards essential preventative healthcare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8BF-CBC8-45CC-8D80-D4847AF2554A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2" descr="http://www.theamanfoundation.org/wp-content/uploads/2014/07/Aman-Ambulanc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/>
          <a:stretch/>
        </p:blipFill>
        <p:spPr bwMode="auto">
          <a:xfrm>
            <a:off x="380999" y="1317533"/>
            <a:ext cx="2980737" cy="38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9242" y="5226014"/>
            <a:ext cx="2901407" cy="504760"/>
            <a:chOff x="429107" y="5130888"/>
            <a:chExt cx="2501080" cy="504760"/>
          </a:xfrm>
        </p:grpSpPr>
        <p:sp>
          <p:nvSpPr>
            <p:cNvPr id="10" name="Rectangle 9"/>
            <p:cNvSpPr/>
            <p:nvPr/>
          </p:nvSpPr>
          <p:spPr>
            <a:xfrm>
              <a:off x="429107" y="5142682"/>
              <a:ext cx="1469591" cy="481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469A2C"/>
                  </a:solidFill>
                </a:rPr>
                <a:t>950k+</a:t>
              </a:r>
              <a:endParaRPr lang="en-US" sz="3200" b="1" dirty="0">
                <a:solidFill>
                  <a:srgbClr val="469A2C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45455" y="5130888"/>
              <a:ext cx="1284732" cy="504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Interventions to date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7601" y="5785250"/>
            <a:ext cx="2398352" cy="504760"/>
            <a:chOff x="935708" y="5042468"/>
            <a:chExt cx="2067435" cy="504760"/>
          </a:xfrm>
        </p:grpSpPr>
        <p:sp>
          <p:nvSpPr>
            <p:cNvPr id="14" name="Rectangle 13"/>
            <p:cNvSpPr/>
            <p:nvPr/>
          </p:nvSpPr>
          <p:spPr>
            <a:xfrm>
              <a:off x="935708" y="5052705"/>
              <a:ext cx="2062863" cy="481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469A2C"/>
                  </a:solidFill>
                </a:rPr>
                <a:t>94</a:t>
              </a:r>
              <a:endParaRPr lang="en-US" sz="3200" b="1" dirty="0">
                <a:solidFill>
                  <a:srgbClr val="469A2C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13839" y="5042468"/>
              <a:ext cx="1289304" cy="504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Key points across Karachi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29" y="1317533"/>
            <a:ext cx="2726272" cy="384875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667388" y="5229167"/>
            <a:ext cx="2830469" cy="504760"/>
            <a:chOff x="429107" y="5130888"/>
            <a:chExt cx="2571222" cy="504760"/>
          </a:xfrm>
        </p:grpSpPr>
        <p:sp>
          <p:nvSpPr>
            <p:cNvPr id="18" name="Rectangle 17"/>
            <p:cNvSpPr/>
            <p:nvPr/>
          </p:nvSpPr>
          <p:spPr>
            <a:xfrm>
              <a:off x="429107" y="5142682"/>
              <a:ext cx="1469591" cy="481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469A2C"/>
                  </a:solidFill>
                </a:rPr>
                <a:t>520k+</a:t>
              </a:r>
              <a:endParaRPr lang="en-US" sz="3200" b="1" dirty="0">
                <a:solidFill>
                  <a:srgbClr val="469A2C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15597" y="5130888"/>
              <a:ext cx="1284732" cy="504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Interventions to date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28594" y="5788403"/>
            <a:ext cx="2768125" cy="504760"/>
            <a:chOff x="488555" y="5042468"/>
            <a:chExt cx="2514588" cy="504760"/>
          </a:xfrm>
        </p:grpSpPr>
        <p:sp>
          <p:nvSpPr>
            <p:cNvPr id="21" name="Rectangle 20"/>
            <p:cNvSpPr/>
            <p:nvPr/>
          </p:nvSpPr>
          <p:spPr>
            <a:xfrm>
              <a:off x="488555" y="5049552"/>
              <a:ext cx="2062863" cy="481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469A2C"/>
                  </a:solidFill>
                </a:rPr>
                <a:t>120k</a:t>
              </a:r>
              <a:endParaRPr lang="en-US" sz="3200" b="1" dirty="0">
                <a:solidFill>
                  <a:srgbClr val="469A2C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13839" y="5042468"/>
              <a:ext cx="1289304" cy="504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People covered by ACHP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95" y="1317371"/>
            <a:ext cx="2828534" cy="384907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303236" y="5237808"/>
            <a:ext cx="2223738" cy="504760"/>
            <a:chOff x="904670" y="5130888"/>
            <a:chExt cx="2095659" cy="504760"/>
          </a:xfrm>
        </p:grpSpPr>
        <p:sp>
          <p:nvSpPr>
            <p:cNvPr id="25" name="Rectangle 24"/>
            <p:cNvSpPr/>
            <p:nvPr/>
          </p:nvSpPr>
          <p:spPr>
            <a:xfrm>
              <a:off x="904670" y="5142682"/>
              <a:ext cx="1469591" cy="481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469A2C"/>
                  </a:solidFill>
                </a:rPr>
                <a:t>1m</a:t>
              </a:r>
              <a:endParaRPr lang="en-US" sz="3200" b="1" dirty="0">
                <a:solidFill>
                  <a:srgbClr val="469A2C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15597" y="5130888"/>
              <a:ext cx="1284732" cy="504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Beneficiaries served by SUKH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59976" y="5781497"/>
            <a:ext cx="2271569" cy="520307"/>
            <a:chOff x="862408" y="5026921"/>
            <a:chExt cx="2140735" cy="520307"/>
          </a:xfrm>
        </p:grpSpPr>
        <p:sp>
          <p:nvSpPr>
            <p:cNvPr id="28" name="Rectangle 27"/>
            <p:cNvSpPr/>
            <p:nvPr/>
          </p:nvSpPr>
          <p:spPr>
            <a:xfrm>
              <a:off x="862408" y="5026921"/>
              <a:ext cx="2062863" cy="481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469A2C"/>
                  </a:solidFill>
                </a:rPr>
                <a:t>250</a:t>
              </a:r>
              <a:endParaRPr lang="en-US" sz="3200" b="1" dirty="0">
                <a:solidFill>
                  <a:srgbClr val="469A2C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13839" y="5042468"/>
              <a:ext cx="1289304" cy="504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Trained Community Health Workers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2157" y="930903"/>
            <a:ext cx="3382159" cy="383061"/>
            <a:chOff x="292157" y="872847"/>
            <a:chExt cx="2915499" cy="383061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>
              <a:off x="292157" y="872847"/>
              <a:ext cx="2915499" cy="3830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 smtClean="0"/>
                <a:t>Emergency Medical Services</a:t>
              </a:r>
              <a:endParaRPr lang="en-US" b="1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81000" y="1195741"/>
              <a:ext cx="2569464" cy="0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621945" y="930903"/>
            <a:ext cx="3209458" cy="383061"/>
            <a:chOff x="292157" y="872847"/>
            <a:chExt cx="2915499" cy="383061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292157" y="872847"/>
              <a:ext cx="2915499" cy="3830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 smtClean="0"/>
                <a:t>Community Health</a:t>
              </a:r>
              <a:endParaRPr lang="en-US" b="1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81000" y="1195741"/>
              <a:ext cx="2569464" cy="0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691525" y="930903"/>
            <a:ext cx="3093684" cy="383061"/>
            <a:chOff x="292157" y="872847"/>
            <a:chExt cx="2915499" cy="383061"/>
          </a:xfrm>
        </p:grpSpPr>
        <p:sp>
          <p:nvSpPr>
            <p:cNvPr id="37" name="Title 1"/>
            <p:cNvSpPr txBox="1">
              <a:spLocks/>
            </p:cNvSpPr>
            <p:nvPr/>
          </p:nvSpPr>
          <p:spPr>
            <a:xfrm>
              <a:off x="292157" y="872847"/>
              <a:ext cx="2915499" cy="3830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en-US" b="1" dirty="0" smtClean="0"/>
                <a:t>Family Planning Initiative</a:t>
              </a:r>
              <a:endParaRPr lang="en-US" b="1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81000" y="1195741"/>
              <a:ext cx="2569464" cy="0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50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+mn-lt"/>
              </a:rPr>
              <a:t>Emergency Medical Service</a:t>
            </a:r>
            <a:endParaRPr lang="en-US" sz="24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8BF-CBC8-45CC-8D80-D4847AF2554A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412" y="748247"/>
            <a:ext cx="9145587" cy="406400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cs typeface="Arial" panose="020B0604020202020204" pitchFamily="34" charset="0"/>
              </a:rPr>
              <a:t>Aman Ambulance</a:t>
            </a:r>
            <a:r>
              <a:rPr lang="en-US" sz="1600" dirty="0">
                <a:cs typeface="Arial" panose="020B0604020202020204" pitchFamily="34" charset="0"/>
              </a:rPr>
              <a:t> is run on </a:t>
            </a:r>
            <a:r>
              <a:rPr lang="en-US" sz="1600" i="1" dirty="0">
                <a:cs typeface="Arial" panose="020B0604020202020204" pitchFamily="34" charset="0"/>
              </a:rPr>
              <a:t>international protocols</a:t>
            </a:r>
            <a:r>
              <a:rPr lang="en-US" sz="1600" dirty="0">
                <a:cs typeface="Arial" panose="020B0604020202020204" pitchFamily="34" charset="0"/>
              </a:rPr>
              <a:t>, equipped with the latest </a:t>
            </a:r>
            <a:r>
              <a:rPr lang="en-US" sz="1600" i="1" dirty="0">
                <a:cs typeface="Arial" panose="020B0604020202020204" pitchFamily="34" charset="0"/>
              </a:rPr>
              <a:t>medical equipment </a:t>
            </a:r>
            <a:r>
              <a:rPr lang="en-US" sz="1600" dirty="0">
                <a:cs typeface="Arial" panose="020B0604020202020204" pitchFamily="34" charset="0"/>
              </a:rPr>
              <a:t>and </a:t>
            </a:r>
            <a:r>
              <a:rPr lang="en-US" sz="1600" i="1" dirty="0">
                <a:cs typeface="Arial" panose="020B0604020202020204" pitchFamily="34" charset="0"/>
              </a:rPr>
              <a:t>life-saving drugs </a:t>
            </a:r>
            <a:r>
              <a:rPr lang="en-US" sz="1600" dirty="0">
                <a:cs typeface="Arial" panose="020B0604020202020204" pitchFamily="34" charset="0"/>
              </a:rPr>
              <a:t>and staffed with </a:t>
            </a:r>
            <a:r>
              <a:rPr lang="en-US" sz="1600" i="1" dirty="0">
                <a:cs typeface="Arial" panose="020B0604020202020204" pitchFamily="34" charset="0"/>
              </a:rPr>
              <a:t>trained medical professionals</a:t>
            </a:r>
            <a:r>
              <a:rPr lang="en-US" sz="1100" dirty="0">
                <a:cs typeface="Arial" panose="020B0604020202020204" pitchFamily="34" charset="0"/>
              </a:rPr>
              <a:t>.</a:t>
            </a:r>
            <a:r>
              <a:rPr lang="en-US" sz="1100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4978" y="1384970"/>
            <a:ext cx="3416748" cy="3414024"/>
            <a:chOff x="613102" y="1384970"/>
            <a:chExt cx="4301798" cy="3905922"/>
          </a:xfrm>
        </p:grpSpPr>
        <p:sp>
          <p:nvSpPr>
            <p:cNvPr id="6" name="Rectangle 5"/>
            <p:cNvSpPr/>
            <p:nvPr/>
          </p:nvSpPr>
          <p:spPr>
            <a:xfrm>
              <a:off x="613102" y="1384970"/>
              <a:ext cx="2062863" cy="481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smtClean="0">
                  <a:solidFill>
                    <a:srgbClr val="469A2C"/>
                  </a:solidFill>
                </a:rPr>
                <a:t>950k+</a:t>
              </a:r>
              <a:endParaRPr lang="en-US" sz="4000" b="1" dirty="0">
                <a:solidFill>
                  <a:srgbClr val="469A2C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20732" y="2044758"/>
              <a:ext cx="1737360" cy="4403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Interventions to date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99102" y="1384970"/>
              <a:ext cx="2015798" cy="481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smtClean="0">
                  <a:solidFill>
                    <a:srgbClr val="469A2C"/>
                  </a:solidFill>
                </a:rPr>
                <a:t>110k+</a:t>
              </a:r>
              <a:r>
                <a:rPr lang="en-US" sz="4400" b="1" dirty="0" smtClean="0">
                  <a:solidFill>
                    <a:srgbClr val="469A2C"/>
                  </a:solidFill>
                </a:rPr>
                <a:t> </a:t>
              </a:r>
              <a:endParaRPr lang="en-US" sz="4400" b="1" dirty="0">
                <a:solidFill>
                  <a:srgbClr val="469A2C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08631" y="2038115"/>
              <a:ext cx="1737360" cy="4389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Interventions last year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20732" y="1979911"/>
              <a:ext cx="1737360" cy="0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99102" y="1979911"/>
              <a:ext cx="1737360" cy="0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13102" y="2783502"/>
              <a:ext cx="2062863" cy="481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smtClean="0">
                  <a:solidFill>
                    <a:srgbClr val="469A2C"/>
                  </a:solidFill>
                </a:rPr>
                <a:t>94</a:t>
              </a:r>
              <a:endParaRPr lang="en-US" sz="4000" b="1" dirty="0">
                <a:solidFill>
                  <a:srgbClr val="469A2C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0732" y="3443290"/>
              <a:ext cx="1737360" cy="4403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Key points across Karachi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99102" y="2783502"/>
              <a:ext cx="2015798" cy="481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smtClean="0">
                  <a:solidFill>
                    <a:srgbClr val="469A2C"/>
                  </a:solidFill>
                </a:rPr>
                <a:t>60</a:t>
              </a:r>
              <a:endParaRPr lang="en-US" sz="4000" b="1" dirty="0">
                <a:solidFill>
                  <a:srgbClr val="469A2C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08631" y="3436647"/>
              <a:ext cx="1737360" cy="4389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Ambulances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20732" y="3378443"/>
              <a:ext cx="1737360" cy="0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899102" y="3378443"/>
              <a:ext cx="1737360" cy="0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13102" y="4190756"/>
              <a:ext cx="2062863" cy="481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smtClean="0">
                  <a:solidFill>
                    <a:srgbClr val="469A2C"/>
                  </a:solidFill>
                </a:rPr>
                <a:t>12</a:t>
              </a:r>
              <a:endParaRPr lang="en-US" sz="4000" b="1" dirty="0">
                <a:solidFill>
                  <a:srgbClr val="469A2C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0732" y="4850544"/>
              <a:ext cx="1737360" cy="4403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Minutes critical</a:t>
              </a:r>
            </a:p>
            <a:p>
              <a:r>
                <a:rPr lang="en-US" sz="1400" b="1" dirty="0">
                  <a:solidFill>
                    <a:srgbClr val="000000"/>
                  </a:solidFill>
                </a:rPr>
                <a:t>r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esponse time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99102" y="4190756"/>
              <a:ext cx="2015798" cy="4811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smtClean="0">
                  <a:solidFill>
                    <a:srgbClr val="469A2C"/>
                  </a:solidFill>
                </a:rPr>
                <a:t>6</a:t>
              </a:r>
              <a:endParaRPr lang="en-US" sz="4000" b="1" dirty="0">
                <a:solidFill>
                  <a:srgbClr val="469A2C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08631" y="4843901"/>
              <a:ext cx="1737360" cy="4389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Stations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20732" y="4785697"/>
              <a:ext cx="1737360" cy="0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899102" y="4785697"/>
              <a:ext cx="1737360" cy="0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4"/>
          <p:cNvSpPr txBox="1">
            <a:spLocks/>
          </p:cNvSpPr>
          <p:nvPr/>
        </p:nvSpPr>
        <p:spPr>
          <a:xfrm>
            <a:off x="374977" y="5067434"/>
            <a:ext cx="3203165" cy="1039495"/>
          </a:xfrm>
          <a:prstGeom prst="rect">
            <a:avLst/>
          </a:prstGeom>
          <a:noFill/>
          <a:ln w="19050">
            <a:solidFill>
              <a:srgbClr val="3A548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1400" b="0" i="1" dirty="0" smtClean="0">
                <a:solidFill>
                  <a:schemeClr val="tx1"/>
                </a:solidFill>
              </a:rPr>
              <a:t>There are 3 different types of ambulances: ALS, BLS and ACLS. They are ISO certified and run </a:t>
            </a:r>
            <a:r>
              <a:rPr lang="en-US" sz="1400" b="0" i="1" dirty="0">
                <a:solidFill>
                  <a:schemeClr val="tx1"/>
                </a:solidFill>
              </a:rPr>
              <a:t>on international protocols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0290" y="2362220"/>
            <a:ext cx="4807962" cy="268145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55" y="3868597"/>
            <a:ext cx="2762360" cy="2238332"/>
          </a:xfrm>
          <a:prstGeom prst="rect">
            <a:avLst/>
          </a:prstGeom>
        </p:spPr>
      </p:pic>
      <p:pic>
        <p:nvPicPr>
          <p:cNvPr id="40" name="Picture 2" descr="http://www.theamanfoundation.org/wp-content/uploads/2014/07/Aman-Ambulance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/>
          <a:stretch/>
        </p:blipFill>
        <p:spPr bwMode="auto">
          <a:xfrm>
            <a:off x="3968955" y="1298968"/>
            <a:ext cx="2752724" cy="242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73" y="196638"/>
            <a:ext cx="8316096" cy="38306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latin typeface="+mn-lt"/>
              </a:rPr>
              <a:t>A state-of-the-art vocational training institute that aims to build a sustainable future for the youth of Karachi</a:t>
            </a:r>
            <a:endParaRPr lang="en-US" sz="24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8BF-CBC8-45CC-8D80-D4847AF2554A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4114529"/>
            <a:ext cx="2164583" cy="1027015"/>
            <a:chOff x="351133" y="4103323"/>
            <a:chExt cx="2164583" cy="1027015"/>
          </a:xfrm>
        </p:grpSpPr>
        <p:sp>
          <p:nvSpPr>
            <p:cNvPr id="26" name="Rectangle 25"/>
            <p:cNvSpPr/>
            <p:nvPr/>
          </p:nvSpPr>
          <p:spPr>
            <a:xfrm>
              <a:off x="351133" y="4103323"/>
              <a:ext cx="2164583" cy="5422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469A2C"/>
                  </a:solidFill>
                </a:rPr>
                <a:t>10,236</a:t>
              </a:r>
              <a:endParaRPr lang="en-US" sz="3200" b="1" dirty="0">
                <a:solidFill>
                  <a:srgbClr val="469A2C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1133" y="4634070"/>
              <a:ext cx="1739627" cy="496268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Graduates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53400" y="4576938"/>
              <a:ext cx="1737360" cy="0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r="27262"/>
          <a:stretch/>
        </p:blipFill>
        <p:spPr>
          <a:xfrm>
            <a:off x="5059826" y="770334"/>
            <a:ext cx="4329516" cy="553796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30144" y="4167619"/>
            <a:ext cx="2169729" cy="884897"/>
            <a:chOff x="2672460" y="4156413"/>
            <a:chExt cx="2169729" cy="884897"/>
          </a:xfrm>
        </p:grpSpPr>
        <p:sp>
          <p:nvSpPr>
            <p:cNvPr id="35" name="Rectangle 34"/>
            <p:cNvSpPr/>
            <p:nvPr/>
          </p:nvSpPr>
          <p:spPr>
            <a:xfrm>
              <a:off x="2672460" y="4156413"/>
              <a:ext cx="2169729" cy="427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469A2C"/>
                  </a:solidFill>
                </a:rPr>
                <a:t>1,600</a:t>
              </a:r>
              <a:endParaRPr lang="en-US" sz="3200" b="1" dirty="0">
                <a:solidFill>
                  <a:srgbClr val="469A2C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72461" y="4649683"/>
              <a:ext cx="1737360" cy="391627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Active students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672460" y="4572459"/>
              <a:ext cx="1737360" cy="0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81000" y="5129058"/>
            <a:ext cx="2533494" cy="1016220"/>
            <a:chOff x="362860" y="5128668"/>
            <a:chExt cx="2533494" cy="1016220"/>
          </a:xfrm>
        </p:grpSpPr>
        <p:sp>
          <p:nvSpPr>
            <p:cNvPr id="39" name="Rectangle 38"/>
            <p:cNvSpPr/>
            <p:nvPr/>
          </p:nvSpPr>
          <p:spPr>
            <a:xfrm>
              <a:off x="362860" y="5128668"/>
              <a:ext cx="2533494" cy="5408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469A2C"/>
                  </a:solidFill>
                </a:rPr>
                <a:t>12</a:t>
              </a:r>
              <a:endParaRPr lang="en-US" sz="3200" b="1" dirty="0">
                <a:solidFill>
                  <a:srgbClr val="469A2C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8298" y="5649907"/>
              <a:ext cx="1734189" cy="494981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Trades offered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68298" y="5577015"/>
              <a:ext cx="1737360" cy="0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823755" y="5121875"/>
            <a:ext cx="2116165" cy="1016222"/>
            <a:chOff x="2742470" y="5182734"/>
            <a:chExt cx="2116165" cy="1016222"/>
          </a:xfrm>
        </p:grpSpPr>
        <p:sp>
          <p:nvSpPr>
            <p:cNvPr id="43" name="Rectangle 42"/>
            <p:cNvSpPr/>
            <p:nvPr/>
          </p:nvSpPr>
          <p:spPr>
            <a:xfrm>
              <a:off x="2742470" y="5182734"/>
              <a:ext cx="2116165" cy="5350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469A2C"/>
                  </a:solidFill>
                </a:rPr>
                <a:t>69%</a:t>
              </a:r>
              <a:endParaRPr lang="en-US" sz="3200" b="1" dirty="0">
                <a:solidFill>
                  <a:srgbClr val="469A2C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744686" y="5709279"/>
              <a:ext cx="1735144" cy="489677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Placement rate 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742470" y="5638264"/>
              <a:ext cx="1737360" cy="0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Placeholder 4"/>
          <p:cNvSpPr txBox="1">
            <a:spLocks/>
          </p:cNvSpPr>
          <p:nvPr/>
        </p:nvSpPr>
        <p:spPr>
          <a:xfrm>
            <a:off x="381000" y="797630"/>
            <a:ext cx="4477635" cy="3107690"/>
          </a:xfrm>
          <a:prstGeom prst="rect">
            <a:avLst/>
          </a:prstGeom>
          <a:noFill/>
          <a:ln w="19050">
            <a:solidFill>
              <a:srgbClr val="3A548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n-US" sz="1600" b="0" i="1" dirty="0" smtClean="0">
                <a:solidFill>
                  <a:schemeClr val="tx1"/>
                </a:solidFill>
              </a:rPr>
              <a:t>A state of the art institute that aims to: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1"/>
                </a:solidFill>
              </a:rPr>
              <a:t>economically </a:t>
            </a:r>
            <a:r>
              <a:rPr lang="en-US" sz="1600" i="1" dirty="0">
                <a:solidFill>
                  <a:schemeClr val="tx1"/>
                </a:solidFill>
              </a:rPr>
              <a:t>and socially empower</a:t>
            </a:r>
            <a:r>
              <a:rPr lang="en-US" sz="1600" b="0" i="1" dirty="0">
                <a:solidFill>
                  <a:schemeClr val="tx1"/>
                </a:solidFill>
              </a:rPr>
              <a:t> the </a:t>
            </a:r>
            <a:r>
              <a:rPr lang="en-US" sz="1600" b="0" i="1" dirty="0" smtClean="0">
                <a:solidFill>
                  <a:schemeClr val="tx1"/>
                </a:solidFill>
              </a:rPr>
              <a:t>at-risk youth </a:t>
            </a:r>
            <a:r>
              <a:rPr lang="en-US" sz="1600" b="0" i="1" dirty="0">
                <a:solidFill>
                  <a:schemeClr val="tx1"/>
                </a:solidFill>
              </a:rPr>
              <a:t>of </a:t>
            </a:r>
            <a:r>
              <a:rPr lang="en-US" sz="1600" b="0" i="1" dirty="0" smtClean="0">
                <a:solidFill>
                  <a:schemeClr val="tx1"/>
                </a:solidFill>
              </a:rPr>
              <a:t>Pakistan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1" dirty="0" smtClean="0">
                <a:solidFill>
                  <a:schemeClr val="tx1"/>
                </a:solidFill>
              </a:rPr>
              <a:t>provide </a:t>
            </a:r>
            <a:r>
              <a:rPr lang="en-US" sz="1600" b="0" i="1" dirty="0">
                <a:solidFill>
                  <a:schemeClr val="tx1"/>
                </a:solidFill>
              </a:rPr>
              <a:t>avenues to enhance their skills and prospects of </a:t>
            </a:r>
            <a:r>
              <a:rPr lang="en-US" sz="1600" b="0" i="1" dirty="0" smtClean="0">
                <a:solidFill>
                  <a:schemeClr val="tx1"/>
                </a:solidFill>
              </a:rPr>
              <a:t>employability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0" i="1" dirty="0">
                <a:solidFill>
                  <a:schemeClr val="tx1"/>
                </a:solidFill>
              </a:rPr>
              <a:t>s</a:t>
            </a:r>
            <a:r>
              <a:rPr lang="en-US" sz="1600" b="0" i="1" dirty="0" smtClean="0">
                <a:solidFill>
                  <a:schemeClr val="tx1"/>
                </a:solidFill>
              </a:rPr>
              <a:t>pecially focus on soft skills, discipline, personality grooming, and </a:t>
            </a:r>
            <a:r>
              <a:rPr lang="en-US" sz="1600" i="1" dirty="0" smtClean="0">
                <a:solidFill>
                  <a:schemeClr val="tx1"/>
                </a:solidFill>
              </a:rPr>
              <a:t>civic sense</a:t>
            </a:r>
          </a:p>
          <a:p>
            <a:pPr algn="just"/>
            <a:endParaRPr lang="en-US" sz="500" i="1" dirty="0">
              <a:solidFill>
                <a:schemeClr val="tx1"/>
              </a:solidFill>
            </a:endParaRPr>
          </a:p>
          <a:p>
            <a:pPr algn="just"/>
            <a:r>
              <a:rPr lang="en-US" sz="1600" b="0" i="1" dirty="0" smtClean="0">
                <a:solidFill>
                  <a:schemeClr val="tx1"/>
                </a:solidFill>
              </a:rPr>
              <a:t>Our instructors work to build confidence, promote team-work, and instill tolerance for </a:t>
            </a:r>
            <a:r>
              <a:rPr lang="en-US" sz="1600" i="1" dirty="0" smtClean="0">
                <a:solidFill>
                  <a:schemeClr val="tx1"/>
                </a:solidFill>
              </a:rPr>
              <a:t>religious and ethnic diversity</a:t>
            </a:r>
            <a:r>
              <a:rPr lang="en-US" sz="1600" b="0" i="1" dirty="0" smtClean="0">
                <a:solidFill>
                  <a:schemeClr val="tx1"/>
                </a:solidFill>
              </a:rPr>
              <a:t> – all with the objective of producing not just exceptional employees, but </a:t>
            </a:r>
            <a:r>
              <a:rPr lang="en-US" sz="1600" i="1" dirty="0" smtClean="0">
                <a:solidFill>
                  <a:schemeClr val="tx1"/>
                </a:solidFill>
              </a:rPr>
              <a:t>exceptional citizens</a:t>
            </a:r>
            <a:endParaRPr lang="en-U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8BF-CBC8-45CC-8D80-D4847AF2554A}" type="slidenum">
              <a:rPr lang="en-US" sz="11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/>
              <a:t>Teaching at </a:t>
            </a:r>
            <a:r>
              <a:rPr lang="en-US" sz="2800" b="1" dirty="0" err="1"/>
              <a:t>AmanTech</a:t>
            </a:r>
            <a:r>
              <a:rPr lang="en-US" sz="2800" b="1" dirty="0"/>
              <a:t> at a Glance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34792" y="829418"/>
            <a:ext cx="4528038" cy="38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prstClr val="black"/>
                </a:solidFill>
              </a:rPr>
              <a:t>Technical Education – Trades Offered</a:t>
            </a:r>
            <a:endParaRPr lang="en-US" sz="1400" i="1" dirty="0">
              <a:solidFill>
                <a:prstClr val="black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69699" y="1168109"/>
            <a:ext cx="4215057" cy="2448"/>
          </a:xfrm>
          <a:prstGeom prst="line">
            <a:avLst/>
          </a:prstGeom>
          <a:ln w="38100">
            <a:solidFill>
              <a:srgbClr val="3A5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4"/>
          <p:cNvSpPr txBox="1">
            <a:spLocks/>
          </p:cNvSpPr>
          <p:nvPr/>
        </p:nvSpPr>
        <p:spPr>
          <a:xfrm>
            <a:off x="369699" y="2163158"/>
            <a:ext cx="4216814" cy="4012252"/>
          </a:xfrm>
          <a:prstGeom prst="rect">
            <a:avLst/>
          </a:prstGeom>
          <a:solidFill>
            <a:srgbClr val="D9D9D9"/>
          </a:solidFill>
        </p:spPr>
        <p:txBody>
          <a:bodyPr vert="horz" lIns="91440" tIns="45720" rIns="91440" bIns="45720" numCol="1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 smtClean="0"/>
              <a:t>Mechanical</a:t>
            </a:r>
            <a:endParaRPr lang="en-US" sz="11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Refrigeration &amp; Air </a:t>
            </a:r>
            <a:r>
              <a:rPr lang="en-US" sz="1400" dirty="0" smtClean="0"/>
              <a:t>Conditioning </a:t>
            </a:r>
            <a:endParaRPr lang="en-US" sz="14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 smtClean="0"/>
              <a:t>Electrical/Electronics</a:t>
            </a:r>
            <a:endParaRPr lang="en-US" sz="14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 smtClean="0"/>
              <a:t>Automobile</a:t>
            </a:r>
            <a:endParaRPr lang="en-US" sz="14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Fabrication Welding &amp; Pipework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CAD CAM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CAD Civil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Auto Body Repair Technician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Auto Paint Repair Technician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Mechatronics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Stitching Machinist (females only)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Offset Printing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98415" y="1283023"/>
            <a:ext cx="3301118" cy="671529"/>
          </a:xfrm>
          <a:prstGeom prst="rect">
            <a:avLst/>
          </a:prstGeom>
          <a:solidFill>
            <a:srgbClr val="D9D9D9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Basic communication, English language and presentation skills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40" y="1330178"/>
            <a:ext cx="599736" cy="6455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40" y="2393234"/>
            <a:ext cx="620247" cy="7123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998112" y="2338238"/>
            <a:ext cx="3301782" cy="671529"/>
          </a:xfrm>
          <a:prstGeom prst="rect">
            <a:avLst/>
          </a:prstGeom>
          <a:solidFill>
            <a:srgbClr val="D9D9D9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Basic computer literacy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98112" y="3393451"/>
            <a:ext cx="3301782" cy="671529"/>
          </a:xfrm>
          <a:prstGeom prst="rect">
            <a:avLst/>
          </a:prstGeom>
          <a:solidFill>
            <a:srgbClr val="D9D9D9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Personality and character building, with career counselling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98112" y="4448667"/>
            <a:ext cx="3301782" cy="671529"/>
          </a:xfrm>
          <a:prstGeom prst="rect">
            <a:avLst/>
          </a:prstGeom>
          <a:solidFill>
            <a:srgbClr val="D9D9D9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Mind mapping, stress management and time management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40" y="3523028"/>
            <a:ext cx="541177" cy="582543"/>
          </a:xfrm>
          <a:prstGeom prst="rect">
            <a:avLst/>
          </a:prstGeom>
        </p:spPr>
      </p:pic>
      <p:pic>
        <p:nvPicPr>
          <p:cNvPr id="19" name="Picture 2" descr="Image result for time management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40" y="4523050"/>
            <a:ext cx="582198" cy="62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etiquettes icon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40" y="5567228"/>
            <a:ext cx="563138" cy="60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998112" y="5503880"/>
            <a:ext cx="3301782" cy="671529"/>
          </a:xfrm>
          <a:prstGeom prst="rect">
            <a:avLst/>
          </a:prstGeom>
          <a:solidFill>
            <a:srgbClr val="D9D9D9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Basic etiquettes, personal hygiene and grooming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279534" y="795686"/>
            <a:ext cx="4219760" cy="38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prstClr val="black"/>
                </a:solidFill>
              </a:rPr>
              <a:t>Soft Skills</a:t>
            </a:r>
            <a:endParaRPr lang="en-US" sz="1400" i="1" dirty="0">
              <a:solidFill>
                <a:prstClr val="black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79534" y="1166947"/>
            <a:ext cx="4218002" cy="1162"/>
          </a:xfrm>
          <a:prstGeom prst="line">
            <a:avLst/>
          </a:prstGeom>
          <a:ln w="38100">
            <a:solidFill>
              <a:srgbClr val="3A5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2012026" y="899960"/>
            <a:ext cx="1625181" cy="38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1400" i="1" dirty="0">
              <a:solidFill>
                <a:prstClr val="black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66754" y="1288927"/>
            <a:ext cx="4218002" cy="693291"/>
            <a:chOff x="3911891" y="845484"/>
            <a:chExt cx="4070966" cy="686344"/>
          </a:xfrm>
          <a:solidFill>
            <a:srgbClr val="D9D9D9"/>
          </a:solidFill>
        </p:grpSpPr>
        <p:sp>
          <p:nvSpPr>
            <p:cNvPr id="56" name="Rectangle 55"/>
            <p:cNvSpPr/>
            <p:nvPr/>
          </p:nvSpPr>
          <p:spPr>
            <a:xfrm>
              <a:off x="3911893" y="845484"/>
              <a:ext cx="4070964" cy="365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Practical Skills 80%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11891" y="1172951"/>
              <a:ext cx="4070965" cy="3588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Theoretical Skills 20%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51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Industry Alignment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31314" y="6356350"/>
            <a:ext cx="2093686" cy="365125"/>
          </a:xfrm>
          <a:prstGeom prst="rect">
            <a:avLst/>
          </a:prstGeom>
        </p:spPr>
        <p:txBody>
          <a:bodyPr/>
          <a:lstStyle/>
          <a:p>
            <a:fld id="{5187D8C9-B84E-444E-A41C-9FB6889F42BA}" type="slidenum">
              <a:rPr lang="en-US" smtClean="0">
                <a:solidFill>
                  <a:srgbClr val="44546A"/>
                </a:solidFill>
              </a:rPr>
              <a:pPr/>
              <a:t>15</a:t>
            </a:fld>
            <a:endParaRPr lang="en-US" dirty="0">
              <a:solidFill>
                <a:srgbClr val="44546A"/>
              </a:solidFill>
            </a:endParaRP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>
          <a:xfrm>
            <a:off x="379413" y="806450"/>
            <a:ext cx="9145587" cy="543942"/>
          </a:xfrm>
        </p:spPr>
        <p:txBody>
          <a:bodyPr>
            <a:noAutofit/>
          </a:bodyPr>
          <a:lstStyle/>
          <a:p>
            <a:r>
              <a:rPr lang="en-US" sz="2000" i="1" dirty="0" smtClean="0"/>
              <a:t>Our graduates are employed locally as well as internationally</a:t>
            </a:r>
            <a:endParaRPr lang="en-US" sz="2000" i="1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5020067" y="1473367"/>
            <a:ext cx="3051699" cy="38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Top Local Employers</a:t>
            </a:r>
            <a:endParaRPr lang="en-US" sz="1800" b="1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5066719" y="1796366"/>
            <a:ext cx="4416552" cy="0"/>
          </a:xfrm>
          <a:prstGeom prst="line">
            <a:avLst/>
          </a:prstGeom>
          <a:ln w="38100">
            <a:solidFill>
              <a:srgbClr val="3A5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08391" y="4405273"/>
            <a:ext cx="4236131" cy="1673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79413" y="3955896"/>
            <a:ext cx="3051699" cy="38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Employers</a:t>
            </a:r>
            <a:endParaRPr lang="en-US" sz="1800" b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21733" y="4315672"/>
            <a:ext cx="4233672" cy="0"/>
          </a:xfrm>
          <a:prstGeom prst="line">
            <a:avLst/>
          </a:prstGeom>
          <a:ln w="38100">
            <a:solidFill>
              <a:srgbClr val="3A5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42" y="2864467"/>
            <a:ext cx="3292753" cy="32493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95" y="1973011"/>
            <a:ext cx="852646" cy="71156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94" y="3411596"/>
            <a:ext cx="941344" cy="47267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75" y="3322642"/>
            <a:ext cx="1423015" cy="593782"/>
          </a:xfrm>
          <a:prstGeom prst="rect">
            <a:avLst/>
          </a:prstGeom>
        </p:spPr>
      </p:pic>
      <p:pic>
        <p:nvPicPr>
          <p:cNvPr id="66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0" t="12633" r="16726" b="10169"/>
          <a:stretch/>
        </p:blipFill>
        <p:spPr>
          <a:xfrm>
            <a:off x="5189567" y="4547693"/>
            <a:ext cx="1306286" cy="737809"/>
          </a:xfr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153" y="4651406"/>
            <a:ext cx="931713" cy="46063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37" y="4803532"/>
            <a:ext cx="1268676" cy="22034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11" y="5502762"/>
            <a:ext cx="645527" cy="59173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2" t="22974" r="10975" b="21030"/>
          <a:stretch/>
        </p:blipFill>
        <p:spPr>
          <a:xfrm>
            <a:off x="5109039" y="5478849"/>
            <a:ext cx="1567544" cy="63955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66" y="5632455"/>
            <a:ext cx="1155962" cy="369140"/>
          </a:xfrm>
          <a:prstGeom prst="rect">
            <a:avLst/>
          </a:prstGeom>
        </p:spPr>
      </p:pic>
      <p:sp>
        <p:nvSpPr>
          <p:cNvPr id="72" name="Title 1"/>
          <p:cNvSpPr txBox="1">
            <a:spLocks/>
          </p:cNvSpPr>
          <p:nvPr/>
        </p:nvSpPr>
        <p:spPr>
          <a:xfrm>
            <a:off x="5066719" y="3971285"/>
            <a:ext cx="3051699" cy="38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Top International Employers</a:t>
            </a:r>
            <a:endParaRPr lang="en-US" sz="1800" b="1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5109039" y="4331061"/>
            <a:ext cx="4415961" cy="0"/>
          </a:xfrm>
          <a:prstGeom prst="line">
            <a:avLst/>
          </a:prstGeom>
          <a:ln w="38100">
            <a:solidFill>
              <a:srgbClr val="3A5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41" y="2059640"/>
            <a:ext cx="1498549" cy="54469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42450" y="4571887"/>
            <a:ext cx="1139245" cy="594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2k+</a:t>
            </a:r>
            <a:endParaRPr lang="en-GB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22179" y="4586009"/>
            <a:ext cx="1961387" cy="612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Local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34573" y="5397398"/>
            <a:ext cx="1961387" cy="612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International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2450" y="5399850"/>
            <a:ext cx="1139245" cy="594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50+</a:t>
            </a:r>
            <a:endParaRPr lang="en-GB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9413" y="1885967"/>
            <a:ext cx="4236131" cy="1673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50434" y="1476712"/>
            <a:ext cx="3051699" cy="383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Graduates placed</a:t>
            </a:r>
            <a:endParaRPr lang="en-US" sz="1800" b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392755" y="1796366"/>
            <a:ext cx="4233672" cy="0"/>
          </a:xfrm>
          <a:prstGeom prst="line">
            <a:avLst/>
          </a:prstGeom>
          <a:ln w="38100">
            <a:solidFill>
              <a:srgbClr val="3A5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13472" y="2052581"/>
            <a:ext cx="1139245" cy="594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4,960</a:t>
            </a:r>
            <a:endParaRPr lang="en-GB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493201" y="2066703"/>
            <a:ext cx="1961387" cy="612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Locally placed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21439" y="2837900"/>
            <a:ext cx="1961387" cy="612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Internationally placed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13472" y="2846627"/>
            <a:ext cx="1139245" cy="594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207</a:t>
            </a:r>
            <a:endParaRPr lang="en-GB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3290" y="1934881"/>
            <a:ext cx="962008" cy="818351"/>
          </a:xfrm>
          <a:prstGeom prst="rect">
            <a:avLst/>
          </a:prstGeom>
        </p:spPr>
      </p:pic>
      <p:pic>
        <p:nvPicPr>
          <p:cNvPr id="2052" name="Picture 4" descr="Image result for general tire modern logo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2" y="3322642"/>
            <a:ext cx="1081682" cy="57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Social Impact Post-Partnerships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8BF-CBC8-45CC-8D80-D4847AF2554A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2" descr="l_192950_062420_print.jpg (650×38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23311"/>
            <a:ext cx="4361688" cy="18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40" y="2723311"/>
            <a:ext cx="4361458" cy="1850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2047" y="4613713"/>
            <a:ext cx="4562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Expansion of Aman Ambulances through </a:t>
            </a:r>
            <a:r>
              <a:rPr lang="en-US" sz="1400" b="1" dirty="0" smtClean="0"/>
              <a:t>Sindh People’s Ambulance </a:t>
            </a:r>
            <a:r>
              <a:rPr lang="en-US" sz="1400" b="1" dirty="0"/>
              <a:t>Service (SPAS) </a:t>
            </a:r>
            <a:endParaRPr lang="en-US" sz="1400" b="1" dirty="0" smtClean="0"/>
          </a:p>
          <a:p>
            <a:pPr algn="ctr"/>
            <a:r>
              <a:rPr lang="en-US" sz="1200" dirty="0" err="1" smtClean="0"/>
              <a:t>Thatta</a:t>
            </a:r>
            <a:r>
              <a:rPr lang="en-US" sz="1200" dirty="0" smtClean="0"/>
              <a:t> </a:t>
            </a:r>
            <a:r>
              <a:rPr lang="en-US" sz="1200" dirty="0"/>
              <a:t>&amp; </a:t>
            </a:r>
            <a:r>
              <a:rPr lang="en-US" sz="1200" dirty="0" err="1" smtClean="0"/>
              <a:t>Sajawal</a:t>
            </a:r>
            <a:r>
              <a:rPr lang="en-US" sz="1200" dirty="0" smtClean="0"/>
              <a:t>, March 2017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277958" y="4648122"/>
            <a:ext cx="4064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Aman </a:t>
            </a:r>
            <a:r>
              <a:rPr lang="en-US" sz="1400" b="1" dirty="0" err="1"/>
              <a:t>Ghar</a:t>
            </a:r>
            <a:r>
              <a:rPr lang="en-US" sz="1400" b="1" dirty="0"/>
              <a:t> </a:t>
            </a:r>
            <a:r>
              <a:rPr lang="en-US" sz="1200" dirty="0"/>
              <a:t>partners with </a:t>
            </a:r>
          </a:p>
          <a:p>
            <a:pPr algn="ctr"/>
            <a:r>
              <a:rPr lang="en-US" sz="1400" b="1" dirty="0" err="1"/>
              <a:t>Saylani</a:t>
            </a:r>
            <a:r>
              <a:rPr lang="en-US" sz="1400" b="1" dirty="0"/>
              <a:t> Welfare </a:t>
            </a:r>
            <a:r>
              <a:rPr lang="en-US" sz="1200" dirty="0"/>
              <a:t>f</a:t>
            </a:r>
            <a:r>
              <a:rPr lang="en-US" sz="1200" dirty="0" smtClean="0"/>
              <a:t>or </a:t>
            </a:r>
            <a:r>
              <a:rPr lang="en-US" sz="1200" dirty="0"/>
              <a:t>School Meal </a:t>
            </a:r>
            <a:r>
              <a:rPr lang="en-US" sz="1200" dirty="0" smtClean="0"/>
              <a:t>Program, September 2017</a:t>
            </a:r>
            <a:endParaRPr lang="en-US" sz="1200" dirty="0"/>
          </a:p>
          <a:p>
            <a:pPr algn="ctr"/>
            <a:r>
              <a:rPr lang="en-US" sz="1200" dirty="0"/>
              <a:t> 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86135" y="810553"/>
            <a:ext cx="8877432" cy="1276425"/>
            <a:chOff x="486135" y="810553"/>
            <a:chExt cx="8877432" cy="1276425"/>
          </a:xfrm>
        </p:grpSpPr>
        <p:sp>
          <p:nvSpPr>
            <p:cNvPr id="9" name="Rectangle 8"/>
            <p:cNvSpPr/>
            <p:nvPr/>
          </p:nvSpPr>
          <p:spPr>
            <a:xfrm>
              <a:off x="486135" y="1419321"/>
              <a:ext cx="2175018" cy="6676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Seeded Operational Blueprints to Scale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73989" y="1191170"/>
              <a:ext cx="2528814" cy="6676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Achieve Operational Excellence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76507" y="810553"/>
              <a:ext cx="1887060" cy="6676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Scale through Partnerships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20964530">
              <a:off x="2901295" y="1493963"/>
              <a:ext cx="735297" cy="440433"/>
            </a:xfrm>
            <a:prstGeom prst="rightArrow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/>
            <p:cNvSpPr/>
            <p:nvPr/>
          </p:nvSpPr>
          <p:spPr>
            <a:xfrm rot="20964530">
              <a:off x="6473751" y="1199104"/>
              <a:ext cx="735297" cy="440433"/>
            </a:xfrm>
            <a:prstGeom prst="rightArrow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40504" y="5445564"/>
            <a:ext cx="2380749" cy="337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469A2C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13316" y="5419405"/>
            <a:ext cx="2548957" cy="777036"/>
            <a:chOff x="256399" y="5419454"/>
            <a:chExt cx="2548957" cy="777036"/>
          </a:xfrm>
        </p:grpSpPr>
        <p:sp>
          <p:nvSpPr>
            <p:cNvPr id="20" name="Rectangle 19"/>
            <p:cNvSpPr/>
            <p:nvPr/>
          </p:nvSpPr>
          <p:spPr>
            <a:xfrm>
              <a:off x="293619" y="5870359"/>
              <a:ext cx="2357576" cy="3261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Total number of interventions per month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02342" y="5809522"/>
              <a:ext cx="1940895" cy="0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56399" y="5419454"/>
              <a:ext cx="2548957" cy="3378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469A2C"/>
                  </a:solidFill>
                </a:rPr>
                <a:t>1,500</a:t>
              </a:r>
              <a:endParaRPr lang="en-US" sz="2800" b="1" dirty="0">
                <a:solidFill>
                  <a:srgbClr val="469A2C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30776" y="5429907"/>
            <a:ext cx="5112598" cy="797244"/>
            <a:chOff x="4500960" y="4312399"/>
            <a:chExt cx="5112598" cy="797244"/>
          </a:xfrm>
          <a:noFill/>
        </p:grpSpPr>
        <p:sp>
          <p:nvSpPr>
            <p:cNvPr id="28" name="Rectangle 27"/>
            <p:cNvSpPr/>
            <p:nvPr/>
          </p:nvSpPr>
          <p:spPr>
            <a:xfrm>
              <a:off x="6737443" y="4312399"/>
              <a:ext cx="2380749" cy="3378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469A2C"/>
                  </a:solidFill>
                </a:rPr>
                <a:t>1,000</a:t>
              </a:r>
              <a:endParaRPr lang="en-US" sz="2800" b="1" dirty="0">
                <a:solidFill>
                  <a:srgbClr val="469A2C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42074" y="4531520"/>
              <a:ext cx="3371484" cy="56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Number of meals per day within 3 months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319677" y="4691965"/>
              <a:ext cx="3216279" cy="0"/>
            </a:xfrm>
            <a:prstGeom prst="line">
              <a:avLst/>
            </a:prstGeom>
            <a:grpFill/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4500960" y="4548924"/>
              <a:ext cx="1742825" cy="560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492917" y="5287441"/>
            <a:ext cx="2380749" cy="337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469A2C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601316" y="5419405"/>
            <a:ext cx="2380749" cy="755377"/>
            <a:chOff x="2803464" y="5417956"/>
            <a:chExt cx="2380749" cy="755377"/>
          </a:xfrm>
        </p:grpSpPr>
        <p:sp>
          <p:nvSpPr>
            <p:cNvPr id="32" name="Rectangle 31"/>
            <p:cNvSpPr/>
            <p:nvPr/>
          </p:nvSpPr>
          <p:spPr>
            <a:xfrm>
              <a:off x="2803464" y="5417956"/>
              <a:ext cx="2380749" cy="3378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469A2C"/>
                  </a:solidFill>
                </a:rPr>
                <a:t>160+</a:t>
              </a:r>
              <a:endParaRPr lang="en-US" sz="2800" b="1" dirty="0">
                <a:solidFill>
                  <a:srgbClr val="469A2C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2957402" y="5809522"/>
              <a:ext cx="1938528" cy="2"/>
            </a:xfrm>
            <a:prstGeom prst="line">
              <a:avLst/>
            </a:prstGeom>
            <a:ln w="38100">
              <a:solidFill>
                <a:srgbClr val="3A54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999276" y="5890518"/>
              <a:ext cx="1914607" cy="2828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Number of clinical staff trained 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Up Arrow 3"/>
          <p:cNvSpPr/>
          <p:nvPr/>
        </p:nvSpPr>
        <p:spPr>
          <a:xfrm>
            <a:off x="6616491" y="5480606"/>
            <a:ext cx="313301" cy="267880"/>
          </a:xfrm>
          <a:prstGeom prst="upArrow">
            <a:avLst/>
          </a:prstGeom>
          <a:solidFill>
            <a:srgbClr val="469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679329" y="5466020"/>
            <a:ext cx="313301" cy="267880"/>
          </a:xfrm>
          <a:prstGeom prst="upArrow">
            <a:avLst/>
          </a:prstGeom>
          <a:solidFill>
            <a:srgbClr val="469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e 40"/>
          <p:cNvSpPr/>
          <p:nvPr/>
        </p:nvSpPr>
        <p:spPr>
          <a:xfrm rot="16200000" flipV="1">
            <a:off x="1432515" y="1184652"/>
            <a:ext cx="193617" cy="1813589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3A5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35979" y="2275153"/>
            <a:ext cx="1391518" cy="182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Phase 1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Left Brace 42"/>
          <p:cNvSpPr/>
          <p:nvPr/>
        </p:nvSpPr>
        <p:spPr>
          <a:xfrm rot="16200000" flipV="1">
            <a:off x="5041587" y="923045"/>
            <a:ext cx="193617" cy="1813589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3A5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57975" y="1994777"/>
            <a:ext cx="1391518" cy="182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Phase 2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24278" y="1690136"/>
            <a:ext cx="1391518" cy="182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Phase 3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Left Brace 50"/>
          <p:cNvSpPr/>
          <p:nvPr/>
        </p:nvSpPr>
        <p:spPr>
          <a:xfrm rot="16200000" flipV="1">
            <a:off x="8323229" y="579602"/>
            <a:ext cx="193617" cy="1813589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3A5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0FD8BF-CBC8-45CC-8D80-D4847AF2554A}" type="slidenum">
              <a:rPr lang="en-US" smtClean="0"/>
              <a:t>17</a:t>
            </a:fld>
            <a:endParaRPr lang="en-US" dirty="0"/>
          </a:p>
        </p:txBody>
      </p:sp>
      <p:sp>
        <p:nvSpPr>
          <p:cNvPr id="19" name="Title 6"/>
          <p:cNvSpPr txBox="1">
            <a:spLocks/>
          </p:cNvSpPr>
          <p:nvPr/>
        </p:nvSpPr>
        <p:spPr>
          <a:xfrm>
            <a:off x="1162958" y="4571062"/>
            <a:ext cx="7315199" cy="1811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latin typeface="+mn-lt"/>
              </a:rPr>
              <a:t>Thank You</a:t>
            </a:r>
            <a:endParaRPr lang="en-US" sz="3600" dirty="0" smtClean="0">
              <a:latin typeface="+mn-lt"/>
            </a:endParaRPr>
          </a:p>
          <a:p>
            <a:pPr algn="ctr"/>
            <a:endParaRPr lang="en-US" sz="4000" dirty="0">
              <a:latin typeface="+mn-lt"/>
            </a:endParaRPr>
          </a:p>
          <a:p>
            <a:pPr algn="ctr"/>
            <a:r>
              <a:rPr lang="en-US" sz="3200" dirty="0" smtClean="0">
                <a:latin typeface="+mn-lt"/>
              </a:rPr>
              <a:t>Ahmad.Jalal@amanfoundation.org</a:t>
            </a:r>
            <a:endParaRPr lang="en-US" sz="32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22117" y="1078782"/>
            <a:ext cx="7796880" cy="3492280"/>
            <a:chOff x="-979661" y="1191974"/>
            <a:chExt cx="10030289" cy="49802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6" t="8193" b="3971"/>
            <a:stretch/>
          </p:blipFill>
          <p:spPr>
            <a:xfrm>
              <a:off x="-979661" y="1191974"/>
              <a:ext cx="10030289" cy="49802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636" b="33490"/>
            <a:stretch/>
          </p:blipFill>
          <p:spPr>
            <a:xfrm>
              <a:off x="-772381" y="3659268"/>
              <a:ext cx="3812765" cy="2049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04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+mn-lt"/>
              </a:rPr>
              <a:t>Charity vs. Institutionalized Philanthropy</a:t>
            </a:r>
            <a:endParaRPr lang="en-US" sz="2400" b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8BF-CBC8-45CC-8D80-D4847AF2554A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00766" y="707009"/>
          <a:ext cx="374904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Charity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365377" y="709504"/>
          <a:ext cx="375172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</a:rPr>
                        <a:t>Institutionalized</a:t>
                      </a:r>
                      <a:r>
                        <a:rPr lang="en-US" sz="2000" baseline="0" dirty="0" smtClean="0">
                          <a:solidFill>
                            <a:sysClr val="windowText" lastClr="000000"/>
                          </a:solidFill>
                        </a:rPr>
                        <a:t> Philanthropy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00766" y="1176166"/>
            <a:ext cx="3738282" cy="98163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ysClr val="windowText" lastClr="000000"/>
                </a:solidFill>
              </a:rPr>
              <a:t>Short </a:t>
            </a:r>
            <a:r>
              <a:rPr lang="en-US" sz="2000" i="1" dirty="0">
                <a:solidFill>
                  <a:sysClr val="windowText" lastClr="000000"/>
                </a:solidFill>
              </a:rPr>
              <a:t>term </a:t>
            </a:r>
            <a:r>
              <a:rPr lang="en-US" sz="2000" i="1" dirty="0" smtClean="0">
                <a:solidFill>
                  <a:sysClr val="windowText" lastClr="000000"/>
                </a:solidFill>
              </a:rPr>
              <a:t>relief </a:t>
            </a:r>
            <a:r>
              <a:rPr lang="en-US" sz="2000" i="1" dirty="0">
                <a:solidFill>
                  <a:sysClr val="windowText" lastClr="000000"/>
                </a:solidFill>
              </a:rPr>
              <a:t>without </a:t>
            </a:r>
            <a:r>
              <a:rPr lang="en-US" sz="2000" i="1" dirty="0" smtClean="0">
                <a:solidFill>
                  <a:sysClr val="windowText" lastClr="000000"/>
                </a:solidFill>
              </a:rPr>
              <a:t>sustainability. Personalized and Donor Dependent</a:t>
            </a:r>
            <a:endParaRPr lang="en-US" sz="2000" i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6213" y="1176166"/>
            <a:ext cx="3738282" cy="98163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ysClr val="windowText" lastClr="000000"/>
                </a:solidFill>
              </a:rPr>
              <a:t>Long-term/strategic with sustainability.</a:t>
            </a:r>
          </a:p>
          <a:p>
            <a:pPr algn="ctr"/>
            <a:r>
              <a:rPr lang="en-US" sz="2000" i="1" dirty="0" smtClean="0">
                <a:solidFill>
                  <a:sysClr val="windowText" lastClr="000000"/>
                </a:solidFill>
              </a:rPr>
              <a:t>Building systems and capacity</a:t>
            </a:r>
            <a:endParaRPr lang="en-US" sz="2000" i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53000" y="954742"/>
            <a:ext cx="0" cy="17373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00766" y="2252224"/>
            <a:ext cx="3738282" cy="534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8A3E"/>
                </a:solidFill>
              </a:rPr>
              <a:t>“Transactional Change”</a:t>
            </a:r>
            <a:endParaRPr lang="en-US" sz="2400" b="1" dirty="0">
              <a:solidFill>
                <a:srgbClr val="008A3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86213" y="2252224"/>
            <a:ext cx="3738282" cy="534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8A3E"/>
                </a:solidFill>
              </a:rPr>
              <a:t>“Transformational Change”</a:t>
            </a:r>
            <a:endParaRPr lang="en-US" sz="2400" b="1" dirty="0">
              <a:solidFill>
                <a:srgbClr val="008A3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0765" y="5602944"/>
            <a:ext cx="8323729" cy="64008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ysClr val="windowText" lastClr="000000"/>
                </a:solidFill>
              </a:rPr>
              <a:t>Difference in terminology but a </a:t>
            </a:r>
            <a:r>
              <a:rPr lang="en-US" sz="2000" b="1" i="1" u="sng" dirty="0" smtClean="0">
                <a:solidFill>
                  <a:sysClr val="windowText" lastClr="000000"/>
                </a:solidFill>
              </a:rPr>
              <a:t>fundamentally different approach</a:t>
            </a:r>
            <a:endParaRPr lang="en-US" sz="2000" b="1" i="1" u="sng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766" y="2748410"/>
            <a:ext cx="3738282" cy="548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Money “Out of the Door”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86213" y="2748410"/>
            <a:ext cx="3738282" cy="548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Efficiency and Impact Returns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0766" y="3424918"/>
            <a:ext cx="3738282" cy="548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Beneficiary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86213" y="3424918"/>
            <a:ext cx="3738282" cy="548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Client / Consumer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0766" y="4101426"/>
            <a:ext cx="3738282" cy="548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Donor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86213" y="4101426"/>
            <a:ext cx="3738282" cy="548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 Investor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Left-Right Arrow 27"/>
          <p:cNvSpPr/>
          <p:nvPr/>
        </p:nvSpPr>
        <p:spPr>
          <a:xfrm>
            <a:off x="4592221" y="3764577"/>
            <a:ext cx="731520" cy="548640"/>
          </a:xfrm>
          <a:prstGeom prst="left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Rectangle 28"/>
          <p:cNvSpPr/>
          <p:nvPr/>
        </p:nvSpPr>
        <p:spPr>
          <a:xfrm>
            <a:off x="800766" y="4777935"/>
            <a:ext cx="3738282" cy="548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Single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roject use of funds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86213" y="4777935"/>
            <a:ext cx="3738282" cy="548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Leverage/Re-cycle 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same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funds on multiple projects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3021"/>
            <a:ext cx="8316096" cy="383061"/>
          </a:xfrm>
        </p:spPr>
        <p:txBody>
          <a:bodyPr/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The </a:t>
            </a:r>
            <a:r>
              <a:rPr lang="en-US" sz="2000" b="1" dirty="0" smtClean="0">
                <a:latin typeface="+mn-lt"/>
              </a:rPr>
              <a:t>Financial</a:t>
            </a:r>
            <a:r>
              <a:rPr lang="en-US" sz="2000" b="1" dirty="0" smtClean="0">
                <a:latin typeface="Century Gothic" panose="020B0502020202020204" pitchFamily="34" charset="0"/>
              </a:rPr>
              <a:t> Tremor on September 16, 2008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31314" y="6382854"/>
            <a:ext cx="2093686" cy="365125"/>
          </a:xfrm>
          <a:prstGeom prst="rect">
            <a:avLst/>
          </a:prstGeom>
        </p:spPr>
        <p:txBody>
          <a:bodyPr/>
          <a:lstStyle/>
          <a:p>
            <a:fld id="{350FD8BF-CBC8-45CC-8D80-D4847AF2554A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156">
            <a:off x="553673" y="892053"/>
            <a:ext cx="4591981" cy="2479289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263">
            <a:off x="5458908" y="907755"/>
            <a:ext cx="3816466" cy="25417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643" y="6072554"/>
            <a:ext cx="9832759" cy="551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300">
            <a:off x="4890641" y="3595508"/>
            <a:ext cx="4876486" cy="2778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389">
            <a:off x="189112" y="3542015"/>
            <a:ext cx="4528539" cy="30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+mn-lt"/>
              </a:rPr>
              <a:t>Commercial Success is </a:t>
            </a:r>
            <a:r>
              <a:rPr lang="en-US" sz="2000" dirty="0">
                <a:latin typeface="+mn-lt"/>
              </a:rPr>
              <a:t>Not </a:t>
            </a:r>
            <a:r>
              <a:rPr lang="en-US" sz="2000" dirty="0" smtClean="0">
                <a:latin typeface="+mn-lt"/>
              </a:rPr>
              <a:t>Enough, </a:t>
            </a:r>
            <a:r>
              <a:rPr lang="en-US" sz="2000" i="1" dirty="0" smtClean="0">
                <a:latin typeface="+mn-lt"/>
              </a:rPr>
              <a:t>Social Mission is Critical</a:t>
            </a:r>
            <a:endParaRPr lang="en-US" sz="2000" b="1" i="1" dirty="0">
              <a:latin typeface="+mn-lt"/>
            </a:endParaRP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59" y="3468756"/>
            <a:ext cx="1080528" cy="108052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31314" y="6382854"/>
            <a:ext cx="2093686" cy="365125"/>
          </a:xfrm>
          <a:prstGeom prst="rect">
            <a:avLst/>
          </a:prstGeom>
        </p:spPr>
        <p:txBody>
          <a:bodyPr/>
          <a:lstStyle/>
          <a:p>
            <a:fld id="{350FD8BF-CBC8-45CC-8D80-D4847AF2554A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3966" y="2065480"/>
            <a:ext cx="2299447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Private Sector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5092" y="2065480"/>
            <a:ext cx="261306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Social/Public Sector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4176" y="4546788"/>
            <a:ext cx="229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Profit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530" y="4548710"/>
            <a:ext cx="229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Welfare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9262" y="4549284"/>
            <a:ext cx="229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Tax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73458" y="2575467"/>
            <a:ext cx="0" cy="731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91486" y="4111409"/>
            <a:ext cx="8229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03268" y="4098722"/>
            <a:ext cx="10085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134900" y="2575467"/>
            <a:ext cx="0" cy="731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98" y="3463947"/>
            <a:ext cx="1119199" cy="111919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659880" y="3531903"/>
            <a:ext cx="968085" cy="1024242"/>
            <a:chOff x="5664570" y="3993116"/>
            <a:chExt cx="968085" cy="102424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570" y="4358414"/>
              <a:ext cx="457200" cy="4572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267" y="3993116"/>
              <a:ext cx="457200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455" y="4560158"/>
              <a:ext cx="457200" cy="457200"/>
            </a:xfrm>
            <a:prstGeom prst="rect">
              <a:avLst/>
            </a:prstGeom>
          </p:spPr>
        </p:pic>
      </p:grp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79413" y="806449"/>
            <a:ext cx="9145587" cy="634135"/>
          </a:xfrm>
        </p:spPr>
        <p:txBody>
          <a:bodyPr>
            <a:noAutofit/>
          </a:bodyPr>
          <a:lstStyle/>
          <a:p>
            <a:r>
              <a:rPr lang="en-US" u="sng" dirty="0" smtClean="0"/>
              <a:t>Think holistically</a:t>
            </a:r>
            <a:r>
              <a:rPr lang="en-US" b="0" dirty="0" smtClean="0"/>
              <a:t>…. The </a:t>
            </a:r>
            <a:r>
              <a:rPr lang="en-US" b="0" dirty="0"/>
              <a:t>objectives of </a:t>
            </a:r>
            <a:r>
              <a:rPr lang="en-US" b="0" dirty="0" smtClean="0"/>
              <a:t>private </a:t>
            </a:r>
            <a:r>
              <a:rPr lang="en-US" b="0" dirty="0"/>
              <a:t>and </a:t>
            </a:r>
            <a:r>
              <a:rPr lang="en-US" b="0" dirty="0" smtClean="0"/>
              <a:t>social sectors </a:t>
            </a:r>
            <a:r>
              <a:rPr lang="en-US" u="sng" dirty="0"/>
              <a:t>converge</a:t>
            </a:r>
            <a:r>
              <a:rPr lang="en-US" b="0" dirty="0"/>
              <a:t> – there is just a difference in </a:t>
            </a:r>
            <a:r>
              <a:rPr lang="en-US" b="0" dirty="0" smtClean="0"/>
              <a:t>language</a:t>
            </a:r>
            <a:endParaRPr lang="en-US" b="0" dirty="0"/>
          </a:p>
        </p:txBody>
      </p:sp>
      <p:sp>
        <p:nvSpPr>
          <p:cNvPr id="29" name="Text Placeholder 3"/>
          <p:cNvSpPr txBox="1">
            <a:spLocks/>
          </p:cNvSpPr>
          <p:nvPr/>
        </p:nvSpPr>
        <p:spPr>
          <a:xfrm>
            <a:off x="462541" y="5351498"/>
            <a:ext cx="9145587" cy="806345"/>
          </a:xfrm>
          <a:prstGeom prst="rect">
            <a:avLst/>
          </a:prstGeom>
          <a:solidFill>
            <a:srgbClr val="D9D9D9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00" b="0" i="1" dirty="0"/>
              <a:t>Surplus wealth is a sacred trust which its possessor is bound to administer in his lifetime for the good of the community – </a:t>
            </a:r>
            <a:r>
              <a:rPr lang="en-US" sz="1900" i="1" dirty="0" smtClean="0"/>
              <a:t>Andrew Carnegie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4071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4205"/>
            <a:ext cx="8767288" cy="383061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How do Countries Grow and Progress?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31314" y="6382854"/>
            <a:ext cx="2093686" cy="365125"/>
          </a:xfrm>
          <a:prstGeom prst="rect">
            <a:avLst/>
          </a:prstGeom>
        </p:spPr>
        <p:txBody>
          <a:bodyPr/>
          <a:lstStyle/>
          <a:p>
            <a:fld id="{350FD8BF-CBC8-45CC-8D80-D4847AF2554A}" type="slidenum">
              <a:rPr lang="en-US" smtClean="0"/>
              <a:t>5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0" y="4124496"/>
            <a:ext cx="1286750" cy="12822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72" y="4124496"/>
            <a:ext cx="2478265" cy="11771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5847" y="1533236"/>
            <a:ext cx="3783496" cy="230626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Is it the individuals like the Entrepreneurs of the Pakistan Fast Growth 100 </a:t>
            </a:r>
            <a:r>
              <a:rPr lang="en-US" sz="2000" u="sng" dirty="0">
                <a:solidFill>
                  <a:schemeClr val="tx1"/>
                </a:solidFill>
              </a:rPr>
              <a:t>who break from the norm and create wealth and solutions for their communities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Betting on individuals who display </a:t>
            </a:r>
            <a:r>
              <a:rPr lang="en-US" dirty="0"/>
              <a:t>Positive Deviance = Entrepreneur</a:t>
            </a:r>
          </a:p>
        </p:txBody>
      </p:sp>
      <p:pic>
        <p:nvPicPr>
          <p:cNvPr id="2052" name="Picture 4" descr="Related imag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69" y="3711996"/>
            <a:ext cx="31089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drew carnegi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69" y="1533236"/>
            <a:ext cx="31089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2880"/>
            <a:ext cx="8316096" cy="383061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Social Entrepreneurship: Using Business Principles to solve a Social Problems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0FD8BF-CBC8-45CC-8D80-D4847AF2554A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425320" y="1028700"/>
            <a:ext cx="7055361" cy="1173626"/>
          </a:xfrm>
          <a:prstGeom prst="rect">
            <a:avLst/>
          </a:prstGeom>
          <a:noFill/>
          <a:ln>
            <a:noFill/>
          </a:ln>
        </p:spPr>
        <p:txBody>
          <a:bodyPr vert="horz" lIns="112542" tIns="56271" rIns="112542" bIns="5627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939" b="1" dirty="0">
                <a:solidFill>
                  <a:schemeClr val="accent5">
                    <a:lumMod val="50000"/>
                  </a:schemeClr>
                </a:solidFill>
              </a:rPr>
              <a:t>Social </a:t>
            </a:r>
            <a:r>
              <a:rPr lang="en-US" sz="3939" b="1" dirty="0" smtClean="0">
                <a:solidFill>
                  <a:schemeClr val="accent5">
                    <a:lumMod val="50000"/>
                  </a:schemeClr>
                </a:solidFill>
              </a:rPr>
              <a:t>Entrepreneurship</a:t>
            </a:r>
            <a:endParaRPr lang="en-US" sz="3939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626798"/>
            <a:ext cx="2734056" cy="1015663"/>
          </a:xfrm>
          <a:prstGeom prst="rect">
            <a:avLst/>
          </a:prstGeom>
          <a:solidFill>
            <a:srgbClr val="203864"/>
          </a:solidFill>
          <a:ln w="28575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Pursuit of long-term </a:t>
            </a:r>
            <a:r>
              <a:rPr lang="en-US" sz="2000" b="1" u="sng" dirty="0" smtClean="0">
                <a:solidFill>
                  <a:schemeClr val="bg1"/>
                </a:solidFill>
              </a:rPr>
              <a:t>sustainable social impact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 flipV="1">
            <a:off x="2414117" y="1940584"/>
            <a:ext cx="5077767" cy="564065"/>
          </a:xfrm>
          <a:prstGeom prst="triangle">
            <a:avLst>
              <a:gd name="adj" fmla="val 50806"/>
            </a:avLst>
          </a:prstGeom>
          <a:solidFill>
            <a:srgbClr val="F2F2F2"/>
          </a:solidFill>
        </p:spPr>
        <p:txBody>
          <a:bodyPr vert="horz" lIns="112542" tIns="56271" rIns="112542" bIns="56271" rtlCol="0" anchor="ctr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939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5972" y="3626798"/>
            <a:ext cx="2734056" cy="1015663"/>
          </a:xfrm>
          <a:prstGeom prst="rect">
            <a:avLst/>
          </a:prstGeom>
          <a:solidFill>
            <a:srgbClr val="203864"/>
          </a:solidFill>
          <a:ln w="28575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An effort by a </a:t>
            </a:r>
            <a:r>
              <a:rPr lang="en-US" sz="2000" b="1" u="sng" dirty="0" smtClean="0">
                <a:solidFill>
                  <a:schemeClr val="bg1"/>
                </a:solidFill>
              </a:rPr>
              <a:t>committed individual</a:t>
            </a:r>
            <a:r>
              <a:rPr lang="en-US" sz="2000" b="1" dirty="0" smtClean="0">
                <a:solidFill>
                  <a:schemeClr val="bg1"/>
                </a:solidFill>
              </a:rPr>
              <a:t> or an </a:t>
            </a:r>
            <a:r>
              <a:rPr lang="en-US" sz="2000" b="1" u="sng" dirty="0" smtClean="0">
                <a:solidFill>
                  <a:schemeClr val="bg1"/>
                </a:solidFill>
              </a:rPr>
              <a:t>organization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0944" y="3631825"/>
            <a:ext cx="2734056" cy="1015663"/>
          </a:xfrm>
          <a:prstGeom prst="rect">
            <a:avLst/>
          </a:prstGeom>
          <a:solidFill>
            <a:srgbClr val="203864"/>
          </a:solidFill>
          <a:ln w="28575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Providing </a:t>
            </a:r>
            <a:r>
              <a:rPr lang="en-US" sz="2000" b="1" u="sng" dirty="0" smtClean="0">
                <a:solidFill>
                  <a:schemeClr val="bg1"/>
                </a:solidFill>
              </a:rPr>
              <a:t>self-sufficient </a:t>
            </a:r>
            <a:r>
              <a:rPr lang="en-US" sz="2000" b="1" dirty="0" smtClean="0">
                <a:solidFill>
                  <a:schemeClr val="bg1"/>
                </a:solidFill>
              </a:rPr>
              <a:t>and </a:t>
            </a:r>
            <a:r>
              <a:rPr lang="en-US" sz="2000" b="1" u="sng" dirty="0" smtClean="0">
                <a:solidFill>
                  <a:schemeClr val="bg1"/>
                </a:solidFill>
              </a:rPr>
              <a:t>viable solutions</a:t>
            </a:r>
            <a:r>
              <a:rPr lang="en-US" sz="2000" b="1" dirty="0" smtClean="0">
                <a:solidFill>
                  <a:schemeClr val="bg1"/>
                </a:solidFill>
              </a:rPr>
              <a:t> to problems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949824" y="2767758"/>
            <a:ext cx="1465558" cy="7219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32974" y="2773463"/>
            <a:ext cx="1463040" cy="722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956462" y="2820052"/>
            <a:ext cx="1" cy="6696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0" y="5060062"/>
            <a:ext cx="90613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Social Entrepreneurship in Pakistan is </a:t>
            </a:r>
            <a:r>
              <a:rPr lang="en-US" sz="2000" b="1" dirty="0" smtClean="0"/>
              <a:t>evolving…</a:t>
            </a:r>
          </a:p>
          <a:p>
            <a:pPr algn="ctr"/>
            <a:endParaRPr lang="en-US" sz="1100" b="1" dirty="0">
              <a:solidFill>
                <a:srgbClr val="203864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203864"/>
                </a:solidFill>
              </a:rPr>
              <a:t>From </a:t>
            </a:r>
            <a:r>
              <a:rPr lang="en-US" sz="2000" b="1" dirty="0">
                <a:solidFill>
                  <a:srgbClr val="203864"/>
                </a:solidFill>
              </a:rPr>
              <a:t>the idea of “helping others</a:t>
            </a:r>
            <a:r>
              <a:rPr lang="en-US" sz="2000" b="1" dirty="0" smtClean="0">
                <a:solidFill>
                  <a:srgbClr val="203864"/>
                </a:solidFill>
              </a:rPr>
              <a:t>” by charity…. Into </a:t>
            </a:r>
            <a:r>
              <a:rPr lang="en-US" sz="2000" b="1" dirty="0">
                <a:solidFill>
                  <a:srgbClr val="203864"/>
                </a:solidFill>
              </a:rPr>
              <a:t>a broader social-cum-entrepreneurial </a:t>
            </a:r>
            <a:r>
              <a:rPr lang="en-US" sz="2000" b="1" dirty="0" smtClean="0">
                <a:solidFill>
                  <a:srgbClr val="203864"/>
                </a:solidFill>
              </a:rPr>
              <a:t>concept</a:t>
            </a:r>
            <a:endParaRPr lang="en-US" sz="2000" b="1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1.staticflickr.com/5/4028/4584951198_297020f1e9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76"/>
          <a:stretch/>
        </p:blipFill>
        <p:spPr bwMode="auto">
          <a:xfrm>
            <a:off x="4953000" y="687902"/>
            <a:ext cx="4944035" cy="56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An Example from Pakistan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0FD8BF-CBC8-45CC-8D80-D4847AF2554A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81000" y="667266"/>
            <a:ext cx="7703684" cy="95357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203864"/>
                </a:solidFill>
              </a:rPr>
              <a:t>Ansaar</a:t>
            </a:r>
            <a:r>
              <a:rPr lang="en-US" sz="2800" b="1" dirty="0" smtClean="0">
                <a:solidFill>
                  <a:srgbClr val="203864"/>
                </a:solidFill>
              </a:rPr>
              <a:t> Management Co.</a:t>
            </a:r>
            <a:endParaRPr lang="en-US" sz="2800" b="1" dirty="0">
              <a:solidFill>
                <a:srgbClr val="203864"/>
              </a:solidFill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464518" y="1620837"/>
            <a:ext cx="4271814" cy="1498881"/>
          </a:xfrm>
          <a:prstGeom prst="rect">
            <a:avLst/>
          </a:prstGeom>
          <a:solidFill>
            <a:srgbClr val="D9D9D9"/>
          </a:solidFill>
        </p:spPr>
        <p:txBody>
          <a:bodyPr vert="horz" lIns="112542" tIns="56271" rIns="112542" bIns="56271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One of the first socially driven private sector business developing and implementing affordable housing solutions for ordinary, hardworking people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7"/>
          <a:stretch/>
        </p:blipFill>
        <p:spPr>
          <a:xfrm>
            <a:off x="464518" y="3390900"/>
            <a:ext cx="4271814" cy="268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28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The question arises</a:t>
            </a:r>
            <a:r>
              <a:rPr lang="en-US" sz="2400" dirty="0"/>
              <a:t>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0FD8BF-CBC8-45CC-8D80-D4847AF2554A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924" y="2449406"/>
            <a:ext cx="325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Social Objective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495392" y="2993330"/>
            <a:ext cx="3142131" cy="1683171"/>
          </a:xfrm>
          <a:prstGeom prst="rect">
            <a:avLst/>
          </a:prstGeom>
          <a:solidFill>
            <a:srgbClr val="D9D9D9"/>
          </a:solidFill>
        </p:spPr>
        <p:txBody>
          <a:bodyPr vert="horz" lIns="112542" tIns="56271" rIns="112542" bIns="56271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How to Achieve</a:t>
            </a:r>
          </a:p>
          <a:p>
            <a:pPr marL="457200" indent="-457200">
              <a:buAutoNum type="arabicParenR"/>
            </a:pPr>
            <a:r>
              <a:rPr lang="en-US" sz="2000" b="1" dirty="0" smtClean="0"/>
              <a:t>Social Impact</a:t>
            </a:r>
            <a:r>
              <a:rPr lang="en-US" sz="2000" dirty="0" smtClean="0"/>
              <a:t>, and</a:t>
            </a:r>
          </a:p>
          <a:p>
            <a:pPr marL="457200" indent="-457200">
              <a:buAutoNum type="arabicParenR"/>
            </a:pPr>
            <a:r>
              <a:rPr lang="en-US" sz="2000" b="1" dirty="0" smtClean="0"/>
              <a:t>Sustainability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at </a:t>
            </a:r>
            <a:r>
              <a:rPr lang="en-US" sz="2000" b="1" dirty="0" smtClean="0"/>
              <a:t>Scale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91698" y="2911071"/>
            <a:ext cx="3144980" cy="0"/>
          </a:xfrm>
          <a:prstGeom prst="line">
            <a:avLst/>
          </a:prstGeom>
          <a:ln w="381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4090726" y="1619094"/>
            <a:ext cx="605118" cy="4431642"/>
          </a:xfrm>
          <a:prstGeom prst="rightArrow">
            <a:avLst>
              <a:gd name="adj1" fmla="val 30087"/>
              <a:gd name="adj2" fmla="val 101558"/>
            </a:avLst>
          </a:prstGeom>
          <a:solidFill>
            <a:srgbClr val="D9D9D9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53788" y="1960632"/>
            <a:ext cx="457200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dirty="0" smtClean="0">
                <a:solidFill>
                  <a:schemeClr val="tx1"/>
                </a:solidFill>
              </a:rPr>
              <a:t>Cost consciousness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788" y="2771881"/>
            <a:ext cx="457200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dirty="0">
                <a:solidFill>
                  <a:schemeClr val="tx1"/>
                </a:solidFill>
              </a:rPr>
              <a:t>KPI based performance measurement (MLE</a:t>
            </a:r>
            <a:r>
              <a:rPr lang="en-US" sz="1900" b="1" dirty="0" smtClean="0">
                <a:solidFill>
                  <a:schemeClr val="tx1"/>
                </a:solidFill>
              </a:rPr>
              <a:t>)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788" y="3583130"/>
            <a:ext cx="457200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>
                <a:solidFill>
                  <a:schemeClr val="tx1"/>
                </a:solidFill>
              </a:rPr>
              <a:t>Defining and delivering core value proposition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788" y="4394379"/>
            <a:ext cx="457200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dirty="0" smtClean="0">
                <a:solidFill>
                  <a:schemeClr val="tx1"/>
                </a:solidFill>
              </a:rPr>
              <a:t>Cover portion of costs by generating revenues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788" y="5205628"/>
            <a:ext cx="457200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dirty="0" smtClean="0">
                <a:solidFill>
                  <a:schemeClr val="tx1"/>
                </a:solidFill>
              </a:rPr>
              <a:t>Talent Development and Management</a:t>
            </a:r>
            <a:endParaRPr lang="en-US" sz="19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4013" y="1359552"/>
            <a:ext cx="470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Enterprise Approach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953788" y="1821217"/>
            <a:ext cx="4549097" cy="0"/>
          </a:xfrm>
          <a:prstGeom prst="line">
            <a:avLst/>
          </a:prstGeom>
          <a:ln w="381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906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42" y="286864"/>
            <a:ext cx="8316096" cy="383061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Aman Foundation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D8BF-CBC8-45CC-8D80-D4847AF2554A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413" y="819897"/>
            <a:ext cx="8924544" cy="739962"/>
          </a:xfrm>
          <a:solidFill>
            <a:srgbClr val="D9D9D9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en-US" sz="2000" dirty="0" smtClean="0"/>
              <a:t>Striving </a:t>
            </a:r>
            <a:r>
              <a:rPr lang="en-US" sz="2000" dirty="0"/>
              <a:t>to create sustainable and scalable impact by providing the basic rights of </a:t>
            </a:r>
            <a:r>
              <a:rPr lang="en-US" sz="2000" b="1" dirty="0"/>
              <a:t>health </a:t>
            </a:r>
            <a:r>
              <a:rPr lang="en-US" sz="2000" dirty="0"/>
              <a:t>and </a:t>
            </a:r>
            <a:r>
              <a:rPr lang="en-US" sz="2000" b="1" dirty="0"/>
              <a:t>education </a:t>
            </a:r>
            <a:r>
              <a:rPr lang="en-US" sz="2000" dirty="0"/>
              <a:t>to the </a:t>
            </a:r>
            <a:r>
              <a:rPr lang="en-US" sz="2000" dirty="0" smtClean="0"/>
              <a:t>underserved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81000" y="667814"/>
            <a:ext cx="8924544" cy="0"/>
          </a:xfrm>
          <a:prstGeom prst="line">
            <a:avLst/>
          </a:prstGeom>
          <a:ln w="38100">
            <a:solidFill>
              <a:srgbClr val="2038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1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a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an Foundation Theme" id="{9E03CB52-2FA2-48B8-B9A9-C4B4196159AA}" vid="{B2DFFD36-D562-4CAF-A04D-EE29D43391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11660</TotalTime>
  <Words>867</Words>
  <Application>Microsoft Office PowerPoint</Application>
  <PresentationFormat>A4 Paper (210x297 mm)</PresentationFormat>
  <Paragraphs>198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(Body)</vt:lpstr>
      <vt:lpstr>Calibri Light</vt:lpstr>
      <vt:lpstr>Century Gothic</vt:lpstr>
      <vt:lpstr>Courier New</vt:lpstr>
      <vt:lpstr>Symbol</vt:lpstr>
      <vt:lpstr>Times New Roman</vt:lpstr>
      <vt:lpstr>Wingdings</vt:lpstr>
      <vt:lpstr>Aman Theme</vt:lpstr>
      <vt:lpstr>New Directions in Civic Philanthropy ….Lessons From Aman Foundation   Ahmad Jalal</vt:lpstr>
      <vt:lpstr>Charity vs. Institutionalized Philanthropy</vt:lpstr>
      <vt:lpstr>The Financial Tremor on September 16, 2008</vt:lpstr>
      <vt:lpstr>Commercial Success is Not Enough, Social Mission is Critical</vt:lpstr>
      <vt:lpstr>How do Countries Grow and Progress?</vt:lpstr>
      <vt:lpstr>Social Entrepreneurship: Using Business Principles to solve a Social Problems</vt:lpstr>
      <vt:lpstr>An Example from Pakistan</vt:lpstr>
      <vt:lpstr>The question arises..</vt:lpstr>
      <vt:lpstr>Aman Foundation</vt:lpstr>
      <vt:lpstr>Aman’s Journey</vt:lpstr>
      <vt:lpstr>Creating a healthcare eco-system with outreach initiatives targeted towards essential preventative healthcare services</vt:lpstr>
      <vt:lpstr>Emergency Medical Service</vt:lpstr>
      <vt:lpstr>A state-of-the-art vocational training institute that aims to build a sustainable future for the youth of Karachi</vt:lpstr>
      <vt:lpstr>Teaching at AmanTech at a Glance</vt:lpstr>
      <vt:lpstr>Industry Alignment</vt:lpstr>
      <vt:lpstr>Exponential Social Impact Post-Partnerships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McKinsey Presentation</dc:title>
  <dc:creator>Alizay Saeed</dc:creator>
  <cp:lastModifiedBy>Windows User</cp:lastModifiedBy>
  <cp:revision>245</cp:revision>
  <cp:lastPrinted>2018-01-04T09:28:12Z</cp:lastPrinted>
  <dcterms:created xsi:type="dcterms:W3CDTF">2016-02-17T04:59:05Z</dcterms:created>
  <dcterms:modified xsi:type="dcterms:W3CDTF">2018-02-05T10:55:07Z</dcterms:modified>
</cp:coreProperties>
</file>